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1" r:id="rId6"/>
    <p:sldId id="260" r:id="rId7"/>
    <p:sldId id="262" r:id="rId8"/>
    <p:sldId id="264" r:id="rId9"/>
    <p:sldId id="263" r:id="rId10"/>
    <p:sldId id="265" r:id="rId11"/>
    <p:sldId id="266" r:id="rId12"/>
    <p:sldId id="267" r:id="rId13"/>
    <p:sldId id="268" r:id="rId14"/>
    <p:sldId id="269" r:id="rId15"/>
    <p:sldId id="270" r:id="rId16"/>
    <p:sldId id="271" r:id="rId17"/>
    <p:sldId id="273" r:id="rId18"/>
    <p:sldId id="275" r:id="rId19"/>
    <p:sldId id="277" r:id="rId20"/>
    <p:sldId id="276"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29924F9-A38F-4745-8AA1-C413947973E3}" type="datetimeFigureOut">
              <a:rPr lang="it-IT" smtClean="0"/>
              <a:t>17/06/2020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8A7D9E-FABD-4125-A4E8-D30AE11979B0}" type="slidenum">
              <a:rPr lang="it-IT" smtClean="0"/>
              <a:t>‹N›</a:t>
            </a:fld>
            <a:endParaRPr lang="it-IT"/>
          </a:p>
        </p:txBody>
      </p:sp>
    </p:spTree>
    <p:extLst>
      <p:ext uri="{BB962C8B-B14F-4D97-AF65-F5344CB8AC3E}">
        <p14:creationId xmlns:p14="http://schemas.microsoft.com/office/powerpoint/2010/main" val="30326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29924F9-A38F-4745-8AA1-C413947973E3}" type="datetimeFigureOut">
              <a:rPr lang="it-IT" smtClean="0"/>
              <a:t>17/06/2020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8A7D9E-FABD-4125-A4E8-D30AE11979B0}" type="slidenum">
              <a:rPr lang="it-IT" smtClean="0"/>
              <a:t>‹N›</a:t>
            </a:fld>
            <a:endParaRPr lang="it-IT"/>
          </a:p>
        </p:txBody>
      </p:sp>
    </p:spTree>
    <p:extLst>
      <p:ext uri="{BB962C8B-B14F-4D97-AF65-F5344CB8AC3E}">
        <p14:creationId xmlns:p14="http://schemas.microsoft.com/office/powerpoint/2010/main" val="317286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29924F9-A38F-4745-8AA1-C413947973E3}" type="datetimeFigureOut">
              <a:rPr lang="it-IT" smtClean="0"/>
              <a:t>17/06/2020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8A7D9E-FABD-4125-A4E8-D30AE11979B0}" type="slidenum">
              <a:rPr lang="it-IT" smtClean="0"/>
              <a:t>‹N›</a:t>
            </a:fld>
            <a:endParaRPr lang="it-IT"/>
          </a:p>
        </p:txBody>
      </p:sp>
    </p:spTree>
    <p:extLst>
      <p:ext uri="{BB962C8B-B14F-4D97-AF65-F5344CB8AC3E}">
        <p14:creationId xmlns:p14="http://schemas.microsoft.com/office/powerpoint/2010/main" val="697467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29924F9-A38F-4745-8AA1-C413947973E3}" type="datetimeFigureOut">
              <a:rPr lang="it-IT" smtClean="0"/>
              <a:t>17/06/2020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8A7D9E-FABD-4125-A4E8-D30AE11979B0}" type="slidenum">
              <a:rPr lang="it-IT" smtClean="0"/>
              <a:t>‹N›</a:t>
            </a:fld>
            <a:endParaRPr lang="it-IT"/>
          </a:p>
        </p:txBody>
      </p:sp>
    </p:spTree>
    <p:extLst>
      <p:ext uri="{BB962C8B-B14F-4D97-AF65-F5344CB8AC3E}">
        <p14:creationId xmlns:p14="http://schemas.microsoft.com/office/powerpoint/2010/main" val="3788735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29924F9-A38F-4745-8AA1-C413947973E3}" type="datetimeFigureOut">
              <a:rPr lang="it-IT" smtClean="0"/>
              <a:t>17/06/2020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68A7D9E-FABD-4125-A4E8-D30AE11979B0}" type="slidenum">
              <a:rPr lang="it-IT" smtClean="0"/>
              <a:t>‹N›</a:t>
            </a:fld>
            <a:endParaRPr lang="it-IT"/>
          </a:p>
        </p:txBody>
      </p:sp>
    </p:spTree>
    <p:extLst>
      <p:ext uri="{BB962C8B-B14F-4D97-AF65-F5344CB8AC3E}">
        <p14:creationId xmlns:p14="http://schemas.microsoft.com/office/powerpoint/2010/main" val="103915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29924F9-A38F-4745-8AA1-C413947973E3}" type="datetimeFigureOut">
              <a:rPr lang="it-IT" smtClean="0"/>
              <a:t>17/06/2020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68A7D9E-FABD-4125-A4E8-D30AE11979B0}" type="slidenum">
              <a:rPr lang="it-IT" smtClean="0"/>
              <a:t>‹N›</a:t>
            </a:fld>
            <a:endParaRPr lang="it-IT"/>
          </a:p>
        </p:txBody>
      </p:sp>
    </p:spTree>
    <p:extLst>
      <p:ext uri="{BB962C8B-B14F-4D97-AF65-F5344CB8AC3E}">
        <p14:creationId xmlns:p14="http://schemas.microsoft.com/office/powerpoint/2010/main" val="20265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29924F9-A38F-4745-8AA1-C413947973E3}" type="datetimeFigureOut">
              <a:rPr lang="it-IT" smtClean="0"/>
              <a:t>17/06/2020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68A7D9E-FABD-4125-A4E8-D30AE11979B0}" type="slidenum">
              <a:rPr lang="it-IT" smtClean="0"/>
              <a:t>‹N›</a:t>
            </a:fld>
            <a:endParaRPr lang="it-IT"/>
          </a:p>
        </p:txBody>
      </p:sp>
    </p:spTree>
    <p:extLst>
      <p:ext uri="{BB962C8B-B14F-4D97-AF65-F5344CB8AC3E}">
        <p14:creationId xmlns:p14="http://schemas.microsoft.com/office/powerpoint/2010/main" val="2720252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29924F9-A38F-4745-8AA1-C413947973E3}" type="datetimeFigureOut">
              <a:rPr lang="it-IT" smtClean="0"/>
              <a:t>17/06/2020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68A7D9E-FABD-4125-A4E8-D30AE11979B0}" type="slidenum">
              <a:rPr lang="it-IT" smtClean="0"/>
              <a:t>‹N›</a:t>
            </a:fld>
            <a:endParaRPr lang="it-IT"/>
          </a:p>
        </p:txBody>
      </p:sp>
    </p:spTree>
    <p:extLst>
      <p:ext uri="{BB962C8B-B14F-4D97-AF65-F5344CB8AC3E}">
        <p14:creationId xmlns:p14="http://schemas.microsoft.com/office/powerpoint/2010/main" val="3656286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924F9-A38F-4745-8AA1-C413947973E3}" type="datetimeFigureOut">
              <a:rPr lang="it-IT" smtClean="0"/>
              <a:t>17/06/2020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668A7D9E-FABD-4125-A4E8-D30AE11979B0}" type="slidenum">
              <a:rPr lang="it-IT" smtClean="0"/>
              <a:t>‹N›</a:t>
            </a:fld>
            <a:endParaRPr lang="it-IT"/>
          </a:p>
        </p:txBody>
      </p:sp>
    </p:spTree>
    <p:extLst>
      <p:ext uri="{BB962C8B-B14F-4D97-AF65-F5344CB8AC3E}">
        <p14:creationId xmlns:p14="http://schemas.microsoft.com/office/powerpoint/2010/main" val="338123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29924F9-A38F-4745-8AA1-C413947973E3}" type="datetimeFigureOut">
              <a:rPr lang="it-IT" smtClean="0"/>
              <a:t>17/06/2020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68A7D9E-FABD-4125-A4E8-D30AE11979B0}" type="slidenum">
              <a:rPr lang="it-IT" smtClean="0"/>
              <a:t>‹N›</a:t>
            </a:fld>
            <a:endParaRPr lang="it-IT"/>
          </a:p>
        </p:txBody>
      </p:sp>
    </p:spTree>
    <p:extLst>
      <p:ext uri="{BB962C8B-B14F-4D97-AF65-F5344CB8AC3E}">
        <p14:creationId xmlns:p14="http://schemas.microsoft.com/office/powerpoint/2010/main" val="18886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29924F9-A38F-4745-8AA1-C413947973E3}" type="datetimeFigureOut">
              <a:rPr lang="it-IT" smtClean="0"/>
              <a:t>17/06/2020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68A7D9E-FABD-4125-A4E8-D30AE11979B0}" type="slidenum">
              <a:rPr lang="it-IT" smtClean="0"/>
              <a:t>‹N›</a:t>
            </a:fld>
            <a:endParaRPr lang="it-IT"/>
          </a:p>
        </p:txBody>
      </p:sp>
    </p:spTree>
    <p:extLst>
      <p:ext uri="{BB962C8B-B14F-4D97-AF65-F5344CB8AC3E}">
        <p14:creationId xmlns:p14="http://schemas.microsoft.com/office/powerpoint/2010/main" val="2848554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924F9-A38F-4745-8AA1-C413947973E3}" type="datetimeFigureOut">
              <a:rPr lang="it-IT" smtClean="0"/>
              <a:t>17/06/2020</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A7D9E-FABD-4125-A4E8-D30AE11979B0}" type="slidenum">
              <a:rPr lang="it-IT" smtClean="0"/>
              <a:t>‹N›</a:t>
            </a:fld>
            <a:endParaRPr lang="it-IT"/>
          </a:p>
        </p:txBody>
      </p:sp>
    </p:spTree>
    <p:extLst>
      <p:ext uri="{BB962C8B-B14F-4D97-AF65-F5344CB8AC3E}">
        <p14:creationId xmlns:p14="http://schemas.microsoft.com/office/powerpoint/2010/main" val="207274085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808D3E84-D4BC-4949-849E-B2CADCE3FD46}"/>
              </a:ext>
            </a:extLst>
          </p:cNvPr>
          <p:cNvPicPr>
            <a:picLocks noChangeAspect="1"/>
          </p:cNvPicPr>
          <p:nvPr/>
        </p:nvPicPr>
        <p:blipFill>
          <a:blip r:embed="rId2"/>
          <a:stretch>
            <a:fillRect/>
          </a:stretch>
        </p:blipFill>
        <p:spPr>
          <a:xfrm>
            <a:off x="2971801" y="0"/>
            <a:ext cx="5676900" cy="6619875"/>
          </a:xfrm>
          <a:prstGeom prst="rect">
            <a:avLst/>
          </a:prstGeom>
        </p:spPr>
      </p:pic>
    </p:spTree>
    <p:extLst>
      <p:ext uri="{BB962C8B-B14F-4D97-AF65-F5344CB8AC3E}">
        <p14:creationId xmlns:p14="http://schemas.microsoft.com/office/powerpoint/2010/main" val="2523405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C4F641-E08E-4CB9-9AB0-5CA8EE5ED3CA}"/>
              </a:ext>
            </a:extLst>
          </p:cNvPr>
          <p:cNvSpPr>
            <a:spLocks noGrp="1"/>
          </p:cNvSpPr>
          <p:nvPr>
            <p:ph type="title"/>
          </p:nvPr>
        </p:nvSpPr>
        <p:spPr/>
        <p:txBody>
          <a:bodyPr/>
          <a:lstStyle/>
          <a:p>
            <a:pPr algn="ctr"/>
            <a:r>
              <a:rPr lang="it-IT" sz="3200" b="1" dirty="0">
                <a:solidFill>
                  <a:schemeClr val="accent1"/>
                </a:solidFill>
                <a:latin typeface="+mn-lt"/>
                <a:cs typeface="Arial" panose="020B0604020202020204" pitchFamily="34" charset="0"/>
              </a:rPr>
              <a:t>CREDITO DI IMPOSTA PER CANONI DI LOCAZIONE</a:t>
            </a:r>
          </a:p>
        </p:txBody>
      </p:sp>
      <p:sp>
        <p:nvSpPr>
          <p:cNvPr id="3" name="Segnaposto contenuto 2">
            <a:extLst>
              <a:ext uri="{FF2B5EF4-FFF2-40B4-BE49-F238E27FC236}">
                <a16:creationId xmlns:a16="http://schemas.microsoft.com/office/drawing/2014/main" id="{7A55BF51-EB5A-411E-94B5-84B835671D10}"/>
              </a:ext>
            </a:extLst>
          </p:cNvPr>
          <p:cNvSpPr>
            <a:spLocks noGrp="1"/>
          </p:cNvSpPr>
          <p:nvPr>
            <p:ph idx="1"/>
          </p:nvPr>
        </p:nvSpPr>
        <p:spPr>
          <a:xfrm>
            <a:off x="838200" y="1351914"/>
            <a:ext cx="10515600" cy="4825049"/>
          </a:xfrm>
        </p:spPr>
        <p:txBody>
          <a:bodyPr/>
          <a:lstStyle/>
          <a:p>
            <a:pPr marL="0" indent="0" algn="ctr">
              <a:buNone/>
            </a:pPr>
            <a:endParaRPr lang="it-IT" b="1" dirty="0">
              <a:solidFill>
                <a:schemeClr val="accent6">
                  <a:lumMod val="75000"/>
                </a:schemeClr>
              </a:solidFill>
            </a:endParaRPr>
          </a:p>
          <a:p>
            <a:pPr marL="0" indent="0" algn="ctr">
              <a:buNone/>
            </a:pPr>
            <a:r>
              <a:rPr lang="it-IT" b="1" dirty="0">
                <a:solidFill>
                  <a:schemeClr val="accent6">
                    <a:lumMod val="75000"/>
                  </a:schemeClr>
                </a:solidFill>
              </a:rPr>
              <a:t>D.L. del 19 maggio 2020 n. 34 (Decreto Rilancio Italia), art. 28</a:t>
            </a:r>
          </a:p>
          <a:p>
            <a:pPr marL="0" indent="0" algn="ctr">
              <a:buNone/>
            </a:pPr>
            <a:endParaRPr lang="it-IT" sz="1200" b="1" dirty="0">
              <a:solidFill>
                <a:schemeClr val="accent6">
                  <a:lumMod val="75000"/>
                </a:schemeClr>
              </a:solidFill>
            </a:endParaRPr>
          </a:p>
          <a:p>
            <a:pPr marL="0" indent="0" algn="ctr">
              <a:buNone/>
            </a:pPr>
            <a:r>
              <a:rPr lang="it-IT" b="1" dirty="0">
                <a:solidFill>
                  <a:schemeClr val="accent6">
                    <a:lumMod val="75000"/>
                  </a:schemeClr>
                </a:solidFill>
              </a:rPr>
              <a:t>Periodo agevolabile</a:t>
            </a:r>
          </a:p>
          <a:p>
            <a:pPr marL="0" indent="0" algn="ctr">
              <a:buNone/>
            </a:pPr>
            <a:endParaRPr lang="it-IT" b="1" dirty="0">
              <a:solidFill>
                <a:schemeClr val="accent6">
                  <a:lumMod val="75000"/>
                </a:schemeClr>
              </a:solidFill>
            </a:endParaRPr>
          </a:p>
          <a:p>
            <a:pPr marL="0" indent="0" algn="just">
              <a:buNone/>
            </a:pPr>
            <a:r>
              <a:rPr lang="it-IT" dirty="0">
                <a:solidFill>
                  <a:schemeClr val="accent6">
                    <a:lumMod val="75000"/>
                  </a:schemeClr>
                </a:solidFill>
              </a:rPr>
              <a:t>	Nel rispetto delle soglie di fatturato in seguito indicate il credito </a:t>
            </a:r>
          </a:p>
          <a:p>
            <a:pPr marL="0" indent="0" algn="just">
              <a:buNone/>
            </a:pPr>
            <a:r>
              <a:rPr lang="it-IT" dirty="0">
                <a:solidFill>
                  <a:schemeClr val="accent6">
                    <a:lumMod val="75000"/>
                  </a:schemeClr>
                </a:solidFill>
              </a:rPr>
              <a:t>	di imposta  spetta per i mesi di </a:t>
            </a:r>
            <a:r>
              <a:rPr lang="it-IT" b="1" dirty="0">
                <a:solidFill>
                  <a:schemeClr val="accent6">
                    <a:lumMod val="75000"/>
                  </a:schemeClr>
                </a:solidFill>
              </a:rPr>
              <a:t>marzo, aprile e maggio 2020</a:t>
            </a:r>
            <a:r>
              <a:rPr lang="it-IT" dirty="0">
                <a:solidFill>
                  <a:schemeClr val="accent6">
                    <a:lumMod val="75000"/>
                  </a:schemeClr>
                </a:solidFill>
              </a:rPr>
              <a:t>.</a:t>
            </a:r>
            <a:endParaRPr lang="it-IT" b="1" dirty="0">
              <a:solidFill>
                <a:schemeClr val="accent6">
                  <a:lumMod val="75000"/>
                </a:schemeClr>
              </a:solidFill>
            </a:endParaRPr>
          </a:p>
          <a:p>
            <a:pPr marL="0" indent="0" algn="ctr">
              <a:buNone/>
            </a:pPr>
            <a:endParaRPr lang="it-IT" dirty="0"/>
          </a:p>
        </p:txBody>
      </p:sp>
      <p:pic>
        <p:nvPicPr>
          <p:cNvPr id="4" name="Immagine 3">
            <a:extLst>
              <a:ext uri="{FF2B5EF4-FFF2-40B4-BE49-F238E27FC236}">
                <a16:creationId xmlns:a16="http://schemas.microsoft.com/office/drawing/2014/main" id="{8002AF12-2FBF-4147-AB24-B20AFCCE302A}"/>
              </a:ext>
            </a:extLst>
          </p:cNvPr>
          <p:cNvPicPr>
            <a:picLocks noChangeAspect="1"/>
          </p:cNvPicPr>
          <p:nvPr/>
        </p:nvPicPr>
        <p:blipFill>
          <a:blip r:embed="rId2"/>
          <a:stretch>
            <a:fillRect/>
          </a:stretch>
        </p:blipFill>
        <p:spPr>
          <a:xfrm>
            <a:off x="302503" y="483583"/>
            <a:ext cx="6120914" cy="749873"/>
          </a:xfrm>
          <a:prstGeom prst="rect">
            <a:avLst/>
          </a:prstGeom>
        </p:spPr>
      </p:pic>
    </p:spTree>
    <p:extLst>
      <p:ext uri="{BB962C8B-B14F-4D97-AF65-F5344CB8AC3E}">
        <p14:creationId xmlns:p14="http://schemas.microsoft.com/office/powerpoint/2010/main" val="2505927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8A2B80-ECE4-4983-992A-0D84716F1669}"/>
              </a:ext>
            </a:extLst>
          </p:cNvPr>
          <p:cNvSpPr>
            <a:spLocks noGrp="1"/>
          </p:cNvSpPr>
          <p:nvPr>
            <p:ph type="title"/>
          </p:nvPr>
        </p:nvSpPr>
        <p:spPr/>
        <p:txBody>
          <a:bodyPr/>
          <a:lstStyle/>
          <a:p>
            <a:pPr algn="ctr"/>
            <a:r>
              <a:rPr lang="it-IT" sz="3200" b="1" dirty="0">
                <a:solidFill>
                  <a:schemeClr val="accent1"/>
                </a:solidFill>
                <a:latin typeface="+mn-lt"/>
                <a:cs typeface="Arial" panose="020B0604020202020204" pitchFamily="34" charset="0"/>
              </a:rPr>
              <a:t>CREDITO DI IMPOSTA PER CANONI DI LOCAZIONE</a:t>
            </a:r>
          </a:p>
        </p:txBody>
      </p:sp>
      <p:sp>
        <p:nvSpPr>
          <p:cNvPr id="3" name="Segnaposto contenuto 2">
            <a:extLst>
              <a:ext uri="{FF2B5EF4-FFF2-40B4-BE49-F238E27FC236}">
                <a16:creationId xmlns:a16="http://schemas.microsoft.com/office/drawing/2014/main" id="{0A243387-B02A-4249-A781-2CB03A1FE3E8}"/>
              </a:ext>
            </a:extLst>
          </p:cNvPr>
          <p:cNvSpPr>
            <a:spLocks noGrp="1"/>
          </p:cNvSpPr>
          <p:nvPr>
            <p:ph idx="1"/>
          </p:nvPr>
        </p:nvSpPr>
        <p:spPr>
          <a:xfrm>
            <a:off x="838200" y="1553227"/>
            <a:ext cx="10515600" cy="4623736"/>
          </a:xfrm>
        </p:spPr>
        <p:txBody>
          <a:bodyPr>
            <a:normAutofit fontScale="92500" lnSpcReduction="20000"/>
          </a:bodyPr>
          <a:lstStyle/>
          <a:p>
            <a:pPr marL="0" indent="0" algn="ctr">
              <a:buNone/>
            </a:pPr>
            <a:r>
              <a:rPr lang="it-IT" sz="3000" b="1" dirty="0">
                <a:solidFill>
                  <a:schemeClr val="accent6">
                    <a:lumMod val="75000"/>
                  </a:schemeClr>
                </a:solidFill>
              </a:rPr>
              <a:t>D.L. del 19 maggio 2020 n. 34 (Decreto Rilancio Italia), art. 28</a:t>
            </a:r>
          </a:p>
          <a:p>
            <a:pPr marL="0" indent="0" algn="ctr">
              <a:buNone/>
            </a:pPr>
            <a:endParaRPr lang="it-IT" sz="3000" b="1" dirty="0">
              <a:solidFill>
                <a:schemeClr val="accent6">
                  <a:lumMod val="75000"/>
                </a:schemeClr>
              </a:solidFill>
            </a:endParaRPr>
          </a:p>
          <a:p>
            <a:pPr marL="0" indent="0" algn="ctr">
              <a:buNone/>
            </a:pPr>
            <a:r>
              <a:rPr lang="it-IT" sz="3000" b="1" dirty="0">
                <a:solidFill>
                  <a:schemeClr val="accent6">
                    <a:lumMod val="75000"/>
                  </a:schemeClr>
                </a:solidFill>
              </a:rPr>
              <a:t>Categorie catastali interessate dall’agevolazione</a:t>
            </a:r>
          </a:p>
          <a:p>
            <a:pPr marL="0" indent="0" algn="ctr">
              <a:buNone/>
            </a:pPr>
            <a:endParaRPr lang="it-IT" sz="900" b="1" dirty="0">
              <a:solidFill>
                <a:schemeClr val="accent6">
                  <a:lumMod val="75000"/>
                </a:schemeClr>
              </a:solidFill>
            </a:endParaRPr>
          </a:p>
          <a:p>
            <a:pPr marL="0" indent="0" algn="just">
              <a:buNone/>
            </a:pPr>
            <a:r>
              <a:rPr lang="it-IT" dirty="0">
                <a:solidFill>
                  <a:schemeClr val="accent6">
                    <a:lumMod val="75000"/>
                  </a:schemeClr>
                </a:solidFill>
              </a:rPr>
              <a:t>Possono beneficiare dell’agevolazione gli immobili ad uso non abitativo destinati allo svolgimento dell'attività industriale, commerciale, artigianale, agricola, di interesse turistico o all'esercizio abituale e professionale dell'attività di lavoro autonomo.</a:t>
            </a:r>
          </a:p>
          <a:p>
            <a:pPr marL="0" indent="0" algn="just">
              <a:buNone/>
            </a:pPr>
            <a:endParaRPr lang="it-IT" sz="1200" dirty="0">
              <a:solidFill>
                <a:schemeClr val="accent6">
                  <a:lumMod val="75000"/>
                </a:schemeClr>
              </a:solidFill>
            </a:endParaRPr>
          </a:p>
          <a:p>
            <a:pPr marL="0" indent="0" algn="just">
              <a:buNone/>
            </a:pPr>
            <a:r>
              <a:rPr lang="it-IT" dirty="0">
                <a:solidFill>
                  <a:schemeClr val="accent6">
                    <a:lumMod val="75000"/>
                  </a:schemeClr>
                </a:solidFill>
              </a:rPr>
              <a:t>Non solo più i C1 ma tutti gli immobili non abitativi, e quindi strumentali, utilizzati nell’attività di impresa o lavoro autonomo. Rientrano nell’agevolazione non solo i canoni pagati per la categoria catastale C1, ma anche gli  A10 (uffici), C3 (laboratori), D7 (capannoni ad utilizzo industriale/artigianale), D8 (capannoni ad utilizzo commerciale), </a:t>
            </a:r>
            <a:r>
              <a:rPr lang="it-IT" dirty="0" err="1">
                <a:solidFill>
                  <a:schemeClr val="accent6">
                    <a:lumMod val="75000"/>
                  </a:schemeClr>
                </a:solidFill>
              </a:rPr>
              <a:t>etc</a:t>
            </a:r>
            <a:r>
              <a:rPr lang="it-IT" dirty="0">
                <a:solidFill>
                  <a:schemeClr val="accent6">
                    <a:lumMod val="75000"/>
                  </a:schemeClr>
                </a:solidFill>
              </a:rPr>
              <a:t>…</a:t>
            </a:r>
          </a:p>
          <a:p>
            <a:pPr marL="0" indent="0" algn="just">
              <a:buNone/>
            </a:pPr>
            <a:endParaRPr lang="it-IT" dirty="0"/>
          </a:p>
          <a:p>
            <a:pPr marL="0" indent="0" algn="ctr">
              <a:buNone/>
            </a:pPr>
            <a:endParaRPr lang="it-IT" b="1" dirty="0"/>
          </a:p>
          <a:p>
            <a:pPr marL="0" indent="0" algn="ctr">
              <a:buNone/>
            </a:pPr>
            <a:endParaRPr lang="it-IT" dirty="0"/>
          </a:p>
        </p:txBody>
      </p:sp>
      <p:pic>
        <p:nvPicPr>
          <p:cNvPr id="4" name="Immagine 3">
            <a:extLst>
              <a:ext uri="{FF2B5EF4-FFF2-40B4-BE49-F238E27FC236}">
                <a16:creationId xmlns:a16="http://schemas.microsoft.com/office/drawing/2014/main" id="{B608FE67-92A5-4100-8B0F-41FBE9BD6CBF}"/>
              </a:ext>
            </a:extLst>
          </p:cNvPr>
          <p:cNvPicPr>
            <a:picLocks noChangeAspect="1"/>
          </p:cNvPicPr>
          <p:nvPr/>
        </p:nvPicPr>
        <p:blipFill>
          <a:blip r:embed="rId2"/>
          <a:stretch>
            <a:fillRect/>
          </a:stretch>
        </p:blipFill>
        <p:spPr>
          <a:xfrm>
            <a:off x="393943" y="463263"/>
            <a:ext cx="6120914" cy="749873"/>
          </a:xfrm>
          <a:prstGeom prst="rect">
            <a:avLst/>
          </a:prstGeom>
        </p:spPr>
      </p:pic>
    </p:spTree>
    <p:extLst>
      <p:ext uri="{BB962C8B-B14F-4D97-AF65-F5344CB8AC3E}">
        <p14:creationId xmlns:p14="http://schemas.microsoft.com/office/powerpoint/2010/main" val="3366041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0CB494-A94A-4940-A3D6-AF57D197C4B7}"/>
              </a:ext>
            </a:extLst>
          </p:cNvPr>
          <p:cNvSpPr>
            <a:spLocks noGrp="1"/>
          </p:cNvSpPr>
          <p:nvPr>
            <p:ph type="title"/>
          </p:nvPr>
        </p:nvSpPr>
        <p:spPr/>
        <p:txBody>
          <a:bodyPr/>
          <a:lstStyle/>
          <a:p>
            <a:pPr algn="ctr"/>
            <a:r>
              <a:rPr lang="it-IT" sz="3200" b="1" dirty="0">
                <a:solidFill>
                  <a:schemeClr val="accent1"/>
                </a:solidFill>
                <a:latin typeface="+mn-lt"/>
                <a:cs typeface="Arial" panose="020B0604020202020204" pitchFamily="34" charset="0"/>
              </a:rPr>
              <a:t>CREDITO DI IMPOSTA PER CANONI DI LOCAZIONE</a:t>
            </a:r>
          </a:p>
        </p:txBody>
      </p:sp>
      <p:sp>
        <p:nvSpPr>
          <p:cNvPr id="3" name="Segnaposto contenuto 2">
            <a:extLst>
              <a:ext uri="{FF2B5EF4-FFF2-40B4-BE49-F238E27FC236}">
                <a16:creationId xmlns:a16="http://schemas.microsoft.com/office/drawing/2014/main" id="{6D9DAEE7-7CD7-41D0-9BC9-76425F061988}"/>
              </a:ext>
            </a:extLst>
          </p:cNvPr>
          <p:cNvSpPr>
            <a:spLocks noGrp="1"/>
          </p:cNvSpPr>
          <p:nvPr>
            <p:ph idx="1"/>
          </p:nvPr>
        </p:nvSpPr>
        <p:spPr/>
        <p:txBody>
          <a:bodyPr>
            <a:normAutofit/>
          </a:bodyPr>
          <a:lstStyle/>
          <a:p>
            <a:pPr marL="0" indent="0" algn="ctr">
              <a:buNone/>
            </a:pPr>
            <a:r>
              <a:rPr lang="it-IT" b="1" dirty="0">
                <a:solidFill>
                  <a:schemeClr val="accent6">
                    <a:lumMod val="75000"/>
                  </a:schemeClr>
                </a:solidFill>
              </a:rPr>
              <a:t>D.L. del 19 maggio 2020 n. 34 (Decreto Rilancio Italia), art. 28</a:t>
            </a:r>
          </a:p>
          <a:p>
            <a:pPr marL="0" indent="0" algn="ctr">
              <a:buNone/>
            </a:pPr>
            <a:endParaRPr lang="it-IT" sz="1000" b="1" dirty="0">
              <a:solidFill>
                <a:schemeClr val="accent6">
                  <a:lumMod val="75000"/>
                </a:schemeClr>
              </a:solidFill>
            </a:endParaRPr>
          </a:p>
          <a:p>
            <a:pPr marL="0" indent="0" algn="ctr">
              <a:buNone/>
            </a:pPr>
            <a:r>
              <a:rPr lang="it-IT" b="1" dirty="0">
                <a:solidFill>
                  <a:schemeClr val="accent6">
                    <a:lumMod val="75000"/>
                  </a:schemeClr>
                </a:solidFill>
              </a:rPr>
              <a:t>Soglie di variazione del fatturato</a:t>
            </a:r>
          </a:p>
          <a:p>
            <a:pPr marL="0" indent="0" algn="just">
              <a:buNone/>
            </a:pPr>
            <a:endParaRPr lang="it-IT" sz="1000" dirty="0">
              <a:solidFill>
                <a:schemeClr val="accent6">
                  <a:lumMod val="75000"/>
                </a:schemeClr>
              </a:solidFill>
            </a:endParaRPr>
          </a:p>
          <a:p>
            <a:pPr marL="0" indent="0" algn="just">
              <a:buNone/>
            </a:pPr>
            <a:r>
              <a:rPr lang="it-IT" dirty="0">
                <a:solidFill>
                  <a:schemeClr val="accent6">
                    <a:lumMod val="75000"/>
                  </a:schemeClr>
                </a:solidFill>
              </a:rPr>
              <a:t>Il credito d'imposta spetta a condizione che i soggetti interessati non abbiano conseguito nel 2019 ricavi o compensi in misura superiore a 5 milioni di euro e abbiano subito una diminuzione del fatturato o dei corrispettivi nel mese di riferimento di almeno il </a:t>
            </a:r>
            <a:r>
              <a:rPr lang="it-IT" b="1" dirty="0">
                <a:solidFill>
                  <a:schemeClr val="accent6">
                    <a:lumMod val="75000"/>
                  </a:schemeClr>
                </a:solidFill>
              </a:rPr>
              <a:t>cinquanta per cento </a:t>
            </a:r>
            <a:r>
              <a:rPr lang="it-IT" dirty="0">
                <a:solidFill>
                  <a:schemeClr val="accent6">
                    <a:lumMod val="75000"/>
                  </a:schemeClr>
                </a:solidFill>
              </a:rPr>
              <a:t>rispetto allo stesso mese del periodo d'imposta precedente.</a:t>
            </a:r>
          </a:p>
          <a:p>
            <a:pPr marL="0" indent="0" algn="just">
              <a:buNone/>
            </a:pPr>
            <a:r>
              <a:rPr lang="it-IT" dirty="0">
                <a:solidFill>
                  <a:schemeClr val="accent6">
                    <a:lumMod val="75000"/>
                  </a:schemeClr>
                </a:solidFill>
              </a:rPr>
              <a:t>Il fatturato di marzo 2020 va raffrontato con marzo 2019 e così via.</a:t>
            </a:r>
          </a:p>
        </p:txBody>
      </p:sp>
      <p:pic>
        <p:nvPicPr>
          <p:cNvPr id="4" name="Immagine 3">
            <a:extLst>
              <a:ext uri="{FF2B5EF4-FFF2-40B4-BE49-F238E27FC236}">
                <a16:creationId xmlns:a16="http://schemas.microsoft.com/office/drawing/2014/main" id="{8FDBB150-2A9F-46C6-B35E-F917A87B8B6F}"/>
              </a:ext>
            </a:extLst>
          </p:cNvPr>
          <p:cNvPicPr>
            <a:picLocks noChangeAspect="1"/>
          </p:cNvPicPr>
          <p:nvPr/>
        </p:nvPicPr>
        <p:blipFill>
          <a:blip r:embed="rId2"/>
          <a:stretch>
            <a:fillRect/>
          </a:stretch>
        </p:blipFill>
        <p:spPr>
          <a:xfrm>
            <a:off x="292343" y="442943"/>
            <a:ext cx="6120914" cy="749873"/>
          </a:xfrm>
          <a:prstGeom prst="rect">
            <a:avLst/>
          </a:prstGeom>
        </p:spPr>
      </p:pic>
    </p:spTree>
    <p:extLst>
      <p:ext uri="{BB962C8B-B14F-4D97-AF65-F5344CB8AC3E}">
        <p14:creationId xmlns:p14="http://schemas.microsoft.com/office/powerpoint/2010/main" val="1897847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2DCB6C-111C-4118-809D-AFFD3454BD34}"/>
              </a:ext>
            </a:extLst>
          </p:cNvPr>
          <p:cNvSpPr>
            <a:spLocks noGrp="1"/>
          </p:cNvSpPr>
          <p:nvPr>
            <p:ph type="title"/>
          </p:nvPr>
        </p:nvSpPr>
        <p:spPr/>
        <p:txBody>
          <a:bodyPr/>
          <a:lstStyle/>
          <a:p>
            <a:pPr algn="ctr"/>
            <a:r>
              <a:rPr lang="it-IT" sz="3200" b="1" dirty="0">
                <a:solidFill>
                  <a:schemeClr val="accent1"/>
                </a:solidFill>
                <a:latin typeface="+mn-lt"/>
                <a:cs typeface="Arial" panose="020B0604020202020204" pitchFamily="34" charset="0"/>
              </a:rPr>
              <a:t>CREDITO DI IMPOSTA PER CANONI DI LOCAZIONE</a:t>
            </a:r>
          </a:p>
        </p:txBody>
      </p:sp>
      <p:sp>
        <p:nvSpPr>
          <p:cNvPr id="3" name="Segnaposto contenuto 2">
            <a:extLst>
              <a:ext uri="{FF2B5EF4-FFF2-40B4-BE49-F238E27FC236}">
                <a16:creationId xmlns:a16="http://schemas.microsoft.com/office/drawing/2014/main" id="{57AE711B-B4CF-4B5B-96CA-8FA8095F00CA}"/>
              </a:ext>
            </a:extLst>
          </p:cNvPr>
          <p:cNvSpPr>
            <a:spLocks noGrp="1"/>
          </p:cNvSpPr>
          <p:nvPr>
            <p:ph idx="1"/>
          </p:nvPr>
        </p:nvSpPr>
        <p:spPr>
          <a:xfrm>
            <a:off x="838200" y="1440493"/>
            <a:ext cx="10515600" cy="4736470"/>
          </a:xfrm>
        </p:spPr>
        <p:txBody>
          <a:bodyPr>
            <a:normAutofit fontScale="85000" lnSpcReduction="20000"/>
          </a:bodyPr>
          <a:lstStyle/>
          <a:p>
            <a:pPr marL="0" indent="0" algn="ctr">
              <a:buNone/>
            </a:pPr>
            <a:r>
              <a:rPr lang="it-IT" sz="3300" b="1" dirty="0">
                <a:solidFill>
                  <a:schemeClr val="accent6">
                    <a:lumMod val="75000"/>
                  </a:schemeClr>
                </a:solidFill>
              </a:rPr>
              <a:t>D.L. del 19 maggio 2020 n. 34 (Decreto Rilancio Italia), art. 28</a:t>
            </a:r>
          </a:p>
          <a:p>
            <a:pPr marL="0" indent="0" algn="ctr">
              <a:buNone/>
            </a:pPr>
            <a:endParaRPr lang="it-IT" sz="3300" b="1" dirty="0">
              <a:solidFill>
                <a:schemeClr val="accent6">
                  <a:lumMod val="75000"/>
                </a:schemeClr>
              </a:solidFill>
            </a:endParaRPr>
          </a:p>
          <a:p>
            <a:pPr marL="0" indent="0" algn="ctr">
              <a:buNone/>
            </a:pPr>
            <a:r>
              <a:rPr lang="it-IT" sz="3300" b="1" dirty="0">
                <a:solidFill>
                  <a:schemeClr val="accent6">
                    <a:lumMod val="75000"/>
                  </a:schemeClr>
                </a:solidFill>
              </a:rPr>
              <a:t>Ultime considerazioni</a:t>
            </a:r>
          </a:p>
          <a:p>
            <a:pPr marL="0" indent="0" algn="ctr">
              <a:buNone/>
            </a:pPr>
            <a:endParaRPr lang="it-IT" sz="300" b="1" dirty="0">
              <a:solidFill>
                <a:schemeClr val="accent6">
                  <a:lumMod val="75000"/>
                </a:schemeClr>
              </a:solidFill>
            </a:endParaRPr>
          </a:p>
          <a:p>
            <a:pPr algn="just"/>
            <a:r>
              <a:rPr lang="it-IT" sz="3000" dirty="0">
                <a:solidFill>
                  <a:schemeClr val="accent6">
                    <a:lumMod val="75000"/>
                  </a:schemeClr>
                </a:solidFill>
              </a:rPr>
              <a:t>Il credito d'imposta, in caso di contratti di servizi a prestazioni complesse o di affitto d'azienda, comprensivi di almeno un immobile a uso non abitativo destinato allo svolgimento dell'attività industriale, commerciale, artigianale, agricola, di interesse turistico o all'esercizio abituale e professionale dell'attività di lavoro autonomo, spetta nella misura </a:t>
            </a:r>
            <a:r>
              <a:rPr lang="it-IT" sz="3000" b="1" dirty="0">
                <a:solidFill>
                  <a:schemeClr val="accent6">
                    <a:lumMod val="75000"/>
                  </a:schemeClr>
                </a:solidFill>
              </a:rPr>
              <a:t>del 30 per cento dei relativi canoni</a:t>
            </a:r>
            <a:r>
              <a:rPr lang="it-IT" sz="3000" dirty="0">
                <a:solidFill>
                  <a:schemeClr val="accent6">
                    <a:lumMod val="75000"/>
                  </a:schemeClr>
                </a:solidFill>
              </a:rPr>
              <a:t>.</a:t>
            </a:r>
            <a:endParaRPr lang="it-IT" sz="500" dirty="0">
              <a:solidFill>
                <a:schemeClr val="accent6">
                  <a:lumMod val="75000"/>
                </a:schemeClr>
              </a:solidFill>
            </a:endParaRPr>
          </a:p>
          <a:p>
            <a:pPr algn="just"/>
            <a:endParaRPr lang="it-IT" sz="500" dirty="0">
              <a:solidFill>
                <a:schemeClr val="accent6">
                  <a:lumMod val="75000"/>
                </a:schemeClr>
              </a:solidFill>
            </a:endParaRPr>
          </a:p>
          <a:p>
            <a:pPr algn="just"/>
            <a:r>
              <a:rPr lang="it-IT" sz="3000" dirty="0">
                <a:solidFill>
                  <a:schemeClr val="accent6">
                    <a:lumMod val="75000"/>
                  </a:schemeClr>
                </a:solidFill>
              </a:rPr>
              <a:t>Il credito di Imposta in commento non è cumulabile con quello disciplinato dal D.L del 17 marzo 2020 n.18, art. 65.</a:t>
            </a:r>
          </a:p>
          <a:p>
            <a:pPr marL="0" indent="0" algn="just">
              <a:buNone/>
            </a:pPr>
            <a:endParaRPr lang="it-IT" sz="600" dirty="0">
              <a:solidFill>
                <a:schemeClr val="accent6">
                  <a:lumMod val="75000"/>
                </a:schemeClr>
              </a:solidFill>
            </a:endParaRPr>
          </a:p>
          <a:p>
            <a:pPr algn="just"/>
            <a:r>
              <a:rPr lang="it-IT" sz="3000" dirty="0">
                <a:solidFill>
                  <a:schemeClr val="accent6">
                    <a:lumMod val="75000"/>
                  </a:schemeClr>
                </a:solidFill>
              </a:rPr>
              <a:t>Il credito di imposta può essere ceduto.</a:t>
            </a:r>
          </a:p>
          <a:p>
            <a:pPr algn="just"/>
            <a:endParaRPr lang="it-IT" dirty="0"/>
          </a:p>
        </p:txBody>
      </p:sp>
      <p:pic>
        <p:nvPicPr>
          <p:cNvPr id="4" name="Immagine 3">
            <a:extLst>
              <a:ext uri="{FF2B5EF4-FFF2-40B4-BE49-F238E27FC236}">
                <a16:creationId xmlns:a16="http://schemas.microsoft.com/office/drawing/2014/main" id="{5B9212A6-5476-4772-AA78-3C7B59CE206B}"/>
              </a:ext>
            </a:extLst>
          </p:cNvPr>
          <p:cNvPicPr>
            <a:picLocks noChangeAspect="1"/>
          </p:cNvPicPr>
          <p:nvPr/>
        </p:nvPicPr>
        <p:blipFill>
          <a:blip r:embed="rId2"/>
          <a:stretch>
            <a:fillRect/>
          </a:stretch>
        </p:blipFill>
        <p:spPr>
          <a:xfrm>
            <a:off x="322823" y="473423"/>
            <a:ext cx="6120914" cy="749873"/>
          </a:xfrm>
          <a:prstGeom prst="rect">
            <a:avLst/>
          </a:prstGeom>
        </p:spPr>
      </p:pic>
    </p:spTree>
    <p:extLst>
      <p:ext uri="{BB962C8B-B14F-4D97-AF65-F5344CB8AC3E}">
        <p14:creationId xmlns:p14="http://schemas.microsoft.com/office/powerpoint/2010/main" val="2025024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AE1382-C328-4110-BBB8-CBBD8265B239}"/>
              </a:ext>
            </a:extLst>
          </p:cNvPr>
          <p:cNvSpPr>
            <a:spLocks noGrp="1"/>
          </p:cNvSpPr>
          <p:nvPr>
            <p:ph type="title"/>
          </p:nvPr>
        </p:nvSpPr>
        <p:spPr/>
        <p:txBody>
          <a:bodyPr/>
          <a:lstStyle/>
          <a:p>
            <a:pPr algn="ctr"/>
            <a:r>
              <a:rPr lang="it-IT" sz="3200" b="1" dirty="0">
                <a:solidFill>
                  <a:schemeClr val="accent1"/>
                </a:solidFill>
                <a:latin typeface="+mn-lt"/>
                <a:cs typeface="Arial" panose="020B0604020202020204" pitchFamily="34" charset="0"/>
              </a:rPr>
              <a:t>CREDITO DI IMPOSTA PER CANONI DI LOCAZIONE</a:t>
            </a:r>
          </a:p>
        </p:txBody>
      </p:sp>
      <p:sp>
        <p:nvSpPr>
          <p:cNvPr id="3" name="Segnaposto contenuto 2">
            <a:extLst>
              <a:ext uri="{FF2B5EF4-FFF2-40B4-BE49-F238E27FC236}">
                <a16:creationId xmlns:a16="http://schemas.microsoft.com/office/drawing/2014/main" id="{D4BA87ED-8DD8-4E09-8695-35913012B11D}"/>
              </a:ext>
            </a:extLst>
          </p:cNvPr>
          <p:cNvSpPr>
            <a:spLocks noGrp="1"/>
          </p:cNvSpPr>
          <p:nvPr>
            <p:ph idx="1"/>
          </p:nvPr>
        </p:nvSpPr>
        <p:spPr>
          <a:xfrm>
            <a:off x="838200" y="1476375"/>
            <a:ext cx="10515600" cy="4700588"/>
          </a:xfrm>
        </p:spPr>
        <p:txBody>
          <a:bodyPr>
            <a:normAutofit/>
          </a:bodyPr>
          <a:lstStyle/>
          <a:p>
            <a:pPr marL="0" indent="0" algn="ctr">
              <a:buNone/>
            </a:pPr>
            <a:r>
              <a:rPr lang="it-IT" b="1" dirty="0">
                <a:solidFill>
                  <a:schemeClr val="accent6">
                    <a:lumMod val="75000"/>
                  </a:schemeClr>
                </a:solidFill>
              </a:rPr>
              <a:t>Circolare 14/E del 6 giugno 2020</a:t>
            </a:r>
          </a:p>
          <a:p>
            <a:pPr marL="0" indent="0" algn="ctr">
              <a:buNone/>
            </a:pPr>
            <a:endParaRPr lang="it-IT" sz="1100" b="1" dirty="0">
              <a:solidFill>
                <a:schemeClr val="accent6">
                  <a:lumMod val="75000"/>
                </a:schemeClr>
              </a:solidFill>
            </a:endParaRPr>
          </a:p>
          <a:p>
            <a:pPr marL="0" indent="0" algn="just">
              <a:buNone/>
            </a:pPr>
            <a:r>
              <a:rPr lang="it-IT" dirty="0">
                <a:solidFill>
                  <a:schemeClr val="accent6">
                    <a:lumMod val="75000"/>
                  </a:schemeClr>
                </a:solidFill>
              </a:rPr>
              <a:t>La circolare specifica che per gli ETS:</a:t>
            </a:r>
          </a:p>
          <a:p>
            <a:pPr marL="0" indent="0" algn="just">
              <a:buNone/>
            </a:pPr>
            <a:r>
              <a:rPr lang="it-IT" dirty="0">
                <a:solidFill>
                  <a:schemeClr val="accent6">
                    <a:lumMod val="75000"/>
                  </a:schemeClr>
                </a:solidFill>
              </a:rPr>
              <a:t>Spetta il credito di imposta, ma occorre verificare l’attività svolta all’interno dell’immobile: </a:t>
            </a:r>
          </a:p>
          <a:p>
            <a:pPr marL="0" indent="0" algn="just">
              <a:buNone/>
            </a:pPr>
            <a:r>
              <a:rPr lang="it-IT" dirty="0">
                <a:solidFill>
                  <a:schemeClr val="accent6">
                    <a:lumMod val="75000"/>
                  </a:schemeClr>
                </a:solidFill>
              </a:rPr>
              <a:t>esclusivamente attività istituzionale: per il riconoscimento del credito di imposta, non è richiesta la citata verifica del calo dei flussi reddituali delle attività, poste in essere nel mese di riferimento, rispetto allo stesso mese del 2019 (fermo restando, in relazione ai predetti flussi reddituali, di non aver superato il limite dei 5 milioni di euro). </a:t>
            </a:r>
          </a:p>
        </p:txBody>
      </p:sp>
      <p:pic>
        <p:nvPicPr>
          <p:cNvPr id="4" name="Immagine 3">
            <a:extLst>
              <a:ext uri="{FF2B5EF4-FFF2-40B4-BE49-F238E27FC236}">
                <a16:creationId xmlns:a16="http://schemas.microsoft.com/office/drawing/2014/main" id="{1E75A4A1-C635-43C1-96F0-15EB6D70740F}"/>
              </a:ext>
            </a:extLst>
          </p:cNvPr>
          <p:cNvPicPr>
            <a:picLocks noChangeAspect="1"/>
          </p:cNvPicPr>
          <p:nvPr/>
        </p:nvPicPr>
        <p:blipFill>
          <a:blip r:embed="rId2"/>
          <a:stretch>
            <a:fillRect/>
          </a:stretch>
        </p:blipFill>
        <p:spPr>
          <a:xfrm>
            <a:off x="292343" y="507365"/>
            <a:ext cx="6120914" cy="749873"/>
          </a:xfrm>
          <a:prstGeom prst="rect">
            <a:avLst/>
          </a:prstGeom>
        </p:spPr>
      </p:pic>
    </p:spTree>
    <p:extLst>
      <p:ext uri="{BB962C8B-B14F-4D97-AF65-F5344CB8AC3E}">
        <p14:creationId xmlns:p14="http://schemas.microsoft.com/office/powerpoint/2010/main" val="1351733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2926A0-BB2D-492D-9352-5D9AFE244A1D}"/>
              </a:ext>
            </a:extLst>
          </p:cNvPr>
          <p:cNvSpPr>
            <a:spLocks noGrp="1"/>
          </p:cNvSpPr>
          <p:nvPr>
            <p:ph type="title"/>
          </p:nvPr>
        </p:nvSpPr>
        <p:spPr/>
        <p:txBody>
          <a:bodyPr/>
          <a:lstStyle/>
          <a:p>
            <a:pPr algn="ctr"/>
            <a:r>
              <a:rPr lang="it-IT" sz="3200" b="1" dirty="0">
                <a:solidFill>
                  <a:schemeClr val="accent1"/>
                </a:solidFill>
                <a:latin typeface="+mn-lt"/>
                <a:cs typeface="Arial" panose="020B0604020202020204" pitchFamily="34" charset="0"/>
              </a:rPr>
              <a:t>CREDITO DI IMPOSTA PER CANONI DI LOCAZIONE</a:t>
            </a:r>
            <a:endParaRPr lang="it-IT" sz="3200" dirty="0">
              <a:solidFill>
                <a:schemeClr val="accent1"/>
              </a:solidFill>
              <a:latin typeface="+mn-lt"/>
            </a:endParaRPr>
          </a:p>
        </p:txBody>
      </p:sp>
      <p:sp>
        <p:nvSpPr>
          <p:cNvPr id="3" name="Segnaposto contenuto 2">
            <a:extLst>
              <a:ext uri="{FF2B5EF4-FFF2-40B4-BE49-F238E27FC236}">
                <a16:creationId xmlns:a16="http://schemas.microsoft.com/office/drawing/2014/main" id="{6F3857E4-2EEF-4101-B5A5-FF97C0CF99B7}"/>
              </a:ext>
            </a:extLst>
          </p:cNvPr>
          <p:cNvSpPr>
            <a:spLocks noGrp="1"/>
          </p:cNvSpPr>
          <p:nvPr>
            <p:ph idx="1"/>
          </p:nvPr>
        </p:nvSpPr>
        <p:spPr>
          <a:xfrm>
            <a:off x="312663" y="1447800"/>
            <a:ext cx="11330697" cy="5125720"/>
          </a:xfrm>
        </p:spPr>
        <p:txBody>
          <a:bodyPr>
            <a:normAutofit fontScale="85000" lnSpcReduction="20000"/>
          </a:bodyPr>
          <a:lstStyle/>
          <a:p>
            <a:pPr marL="0" indent="0" algn="ctr">
              <a:buNone/>
            </a:pPr>
            <a:r>
              <a:rPr lang="it-IT" sz="3300" b="1" dirty="0">
                <a:solidFill>
                  <a:schemeClr val="accent6">
                    <a:lumMod val="75000"/>
                  </a:schemeClr>
                </a:solidFill>
              </a:rPr>
              <a:t>Circolare 14/E del 6 giugno 2020</a:t>
            </a:r>
          </a:p>
          <a:p>
            <a:pPr marL="0" indent="0" algn="ctr">
              <a:buNone/>
            </a:pPr>
            <a:endParaRPr lang="it-IT" sz="900" b="1" dirty="0">
              <a:solidFill>
                <a:schemeClr val="accent6">
                  <a:lumMod val="75000"/>
                </a:schemeClr>
              </a:solidFill>
            </a:endParaRPr>
          </a:p>
          <a:p>
            <a:pPr marL="720725" algn="just">
              <a:buFont typeface="Arial" panose="020B0604020202020204" pitchFamily="34" charset="0"/>
              <a:buChar char="•"/>
            </a:pPr>
            <a:r>
              <a:rPr lang="it-IT" sz="3000" dirty="0">
                <a:solidFill>
                  <a:schemeClr val="accent6">
                    <a:lumMod val="75000"/>
                  </a:schemeClr>
                </a:solidFill>
              </a:rPr>
              <a:t>Esclusivamente attività commerciale: occorre verificare il calo del fatturato di almeno il 50% rispetto allo stesso mese del 2019 (fermo restando, in relazione ai predetti flussi reddituali, di non aver superato il limite dei 5 milioni di euro).</a:t>
            </a:r>
          </a:p>
          <a:p>
            <a:pPr marL="492125" indent="0" algn="just">
              <a:buNone/>
            </a:pPr>
            <a:endParaRPr lang="it-IT" sz="900" dirty="0">
              <a:solidFill>
                <a:schemeClr val="accent6">
                  <a:lumMod val="75000"/>
                </a:schemeClr>
              </a:solidFill>
            </a:endParaRPr>
          </a:p>
          <a:p>
            <a:pPr marL="720725" algn="just">
              <a:buFont typeface="Arial" panose="020B0604020202020204" pitchFamily="34" charset="0"/>
              <a:buChar char="•"/>
            </a:pPr>
            <a:r>
              <a:rPr lang="it-IT" sz="3000" dirty="0">
                <a:solidFill>
                  <a:schemeClr val="accent6">
                    <a:lumMod val="75000"/>
                  </a:schemeClr>
                </a:solidFill>
              </a:rPr>
              <a:t>Attività ad uso promiscuo  (sia istituzionale che commerciale): Relativamente al canone di locazione corrisposto per la sola parte relativa all'attività commerciale, l’ente non commerciale deve verificare di non aver conseguito nel 2019 ricavi o compensi in misura superiore a 5 milioni di euro e di aver avuto un calo del fatturato o dei corrispettivi del mese di riferimento di almeno il 50 per cento rispetto allo stesso mese del 2019. Nel caso in cui il contratto di locazione stipulato dall’ente sia unico è necessario individuare con criteri oggettivi la quota parte di canone relativo ai locali destinati allo svolgimento dell’attività istituzionale rispetto a quella dei locali in cui viene svolta l’attività commerciale.</a:t>
            </a:r>
          </a:p>
          <a:p>
            <a:pPr marL="720725" algn="just">
              <a:buFont typeface="Arial" panose="020B0604020202020204" pitchFamily="34" charset="0"/>
              <a:buChar char="•"/>
            </a:pPr>
            <a:endParaRPr lang="it-IT" dirty="0"/>
          </a:p>
        </p:txBody>
      </p:sp>
      <p:pic>
        <p:nvPicPr>
          <p:cNvPr id="4" name="Immagine 3">
            <a:extLst>
              <a:ext uri="{FF2B5EF4-FFF2-40B4-BE49-F238E27FC236}">
                <a16:creationId xmlns:a16="http://schemas.microsoft.com/office/drawing/2014/main" id="{208B59E5-DF61-478E-AA45-0FF5FF8102D6}"/>
              </a:ext>
            </a:extLst>
          </p:cNvPr>
          <p:cNvPicPr>
            <a:picLocks noChangeAspect="1"/>
          </p:cNvPicPr>
          <p:nvPr/>
        </p:nvPicPr>
        <p:blipFill>
          <a:blip r:embed="rId2"/>
          <a:stretch>
            <a:fillRect/>
          </a:stretch>
        </p:blipFill>
        <p:spPr>
          <a:xfrm>
            <a:off x="312663" y="483583"/>
            <a:ext cx="6120914" cy="749873"/>
          </a:xfrm>
          <a:prstGeom prst="rect">
            <a:avLst/>
          </a:prstGeom>
        </p:spPr>
      </p:pic>
    </p:spTree>
    <p:extLst>
      <p:ext uri="{BB962C8B-B14F-4D97-AF65-F5344CB8AC3E}">
        <p14:creationId xmlns:p14="http://schemas.microsoft.com/office/powerpoint/2010/main" val="1871854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CF1FAB-1EF4-4361-ACBA-2FF32D08BF5C}"/>
              </a:ext>
            </a:extLst>
          </p:cNvPr>
          <p:cNvSpPr>
            <a:spLocks noGrp="1"/>
          </p:cNvSpPr>
          <p:nvPr>
            <p:ph type="title"/>
          </p:nvPr>
        </p:nvSpPr>
        <p:spPr/>
        <p:txBody>
          <a:bodyPr/>
          <a:lstStyle/>
          <a:p>
            <a:pPr algn="ctr"/>
            <a:r>
              <a:rPr lang="it-IT" sz="3200" b="1" dirty="0">
                <a:solidFill>
                  <a:schemeClr val="accent1"/>
                </a:solidFill>
                <a:latin typeface="+mn-lt"/>
                <a:cs typeface="Arial" panose="020B0604020202020204" pitchFamily="34" charset="0"/>
              </a:rPr>
              <a:t>CREDITO DI IMPOSTA PER CANONI DI LOCAZIONE</a:t>
            </a:r>
            <a:endParaRPr lang="it-IT" sz="3200" b="1" dirty="0">
              <a:solidFill>
                <a:schemeClr val="accent1"/>
              </a:solidFill>
              <a:latin typeface="+mn-lt"/>
            </a:endParaRPr>
          </a:p>
        </p:txBody>
      </p:sp>
      <p:sp>
        <p:nvSpPr>
          <p:cNvPr id="3" name="Segnaposto contenuto 2">
            <a:extLst>
              <a:ext uri="{FF2B5EF4-FFF2-40B4-BE49-F238E27FC236}">
                <a16:creationId xmlns:a16="http://schemas.microsoft.com/office/drawing/2014/main" id="{038B0663-9B0F-47F8-8E3D-5DA24C4C2ABD}"/>
              </a:ext>
            </a:extLst>
          </p:cNvPr>
          <p:cNvSpPr>
            <a:spLocks noGrp="1"/>
          </p:cNvSpPr>
          <p:nvPr>
            <p:ph idx="1"/>
          </p:nvPr>
        </p:nvSpPr>
        <p:spPr/>
        <p:txBody>
          <a:bodyPr/>
          <a:lstStyle/>
          <a:p>
            <a:pPr marL="0" indent="0" algn="ctr">
              <a:buNone/>
            </a:pPr>
            <a:r>
              <a:rPr lang="it-IT" b="1" dirty="0">
                <a:solidFill>
                  <a:schemeClr val="accent6">
                    <a:lumMod val="75000"/>
                  </a:schemeClr>
                </a:solidFill>
              </a:rPr>
              <a:t>Risoluzione n. 32/E del 6 giugno 2020</a:t>
            </a:r>
          </a:p>
          <a:p>
            <a:pPr marL="0" indent="0" algn="ctr">
              <a:buNone/>
            </a:pPr>
            <a:endParaRPr lang="it-IT" b="1" dirty="0">
              <a:solidFill>
                <a:schemeClr val="accent6">
                  <a:lumMod val="75000"/>
                </a:schemeClr>
              </a:solidFill>
            </a:endParaRPr>
          </a:p>
          <a:p>
            <a:pPr marL="0" indent="0" algn="just">
              <a:buNone/>
            </a:pPr>
            <a:r>
              <a:rPr lang="it-IT" dirty="0">
                <a:solidFill>
                  <a:schemeClr val="accent6">
                    <a:lumMod val="75000"/>
                  </a:schemeClr>
                </a:solidFill>
              </a:rPr>
              <a:t>Istituisce il codice tributo 6920 da utilizzarsi nella sezione Erario del </a:t>
            </a:r>
            <a:r>
              <a:rPr lang="it-IT" dirty="0" err="1">
                <a:solidFill>
                  <a:schemeClr val="accent6">
                    <a:lumMod val="75000"/>
                  </a:schemeClr>
                </a:solidFill>
              </a:rPr>
              <a:t>mod</a:t>
            </a:r>
            <a:r>
              <a:rPr lang="it-IT" dirty="0">
                <a:solidFill>
                  <a:schemeClr val="accent6">
                    <a:lumMod val="75000"/>
                  </a:schemeClr>
                </a:solidFill>
              </a:rPr>
              <a:t> F24.</a:t>
            </a:r>
          </a:p>
          <a:p>
            <a:pPr marL="0" indent="0" algn="just">
              <a:buNone/>
            </a:pPr>
            <a:endParaRPr lang="it-IT" dirty="0">
              <a:solidFill>
                <a:schemeClr val="accent6">
                  <a:lumMod val="75000"/>
                </a:schemeClr>
              </a:solidFill>
            </a:endParaRPr>
          </a:p>
          <a:p>
            <a:pPr marL="0" indent="0" algn="just">
              <a:buNone/>
            </a:pPr>
            <a:r>
              <a:rPr lang="it-IT" dirty="0">
                <a:solidFill>
                  <a:schemeClr val="accent6">
                    <a:lumMod val="75000"/>
                  </a:schemeClr>
                </a:solidFill>
              </a:rPr>
              <a:t>Potrà essere utilizzato in compensazione o riportato nella dichiarazione per ottenere una riduzione del saldo delle imposte da versare relative all’anno 2020. </a:t>
            </a:r>
          </a:p>
        </p:txBody>
      </p:sp>
      <p:pic>
        <p:nvPicPr>
          <p:cNvPr id="4" name="Immagine 3">
            <a:extLst>
              <a:ext uri="{FF2B5EF4-FFF2-40B4-BE49-F238E27FC236}">
                <a16:creationId xmlns:a16="http://schemas.microsoft.com/office/drawing/2014/main" id="{C868799E-D98F-42BC-93F5-32CCA89A9F44}"/>
              </a:ext>
            </a:extLst>
          </p:cNvPr>
          <p:cNvPicPr>
            <a:picLocks noChangeAspect="1"/>
          </p:cNvPicPr>
          <p:nvPr/>
        </p:nvPicPr>
        <p:blipFill>
          <a:blip r:embed="rId2"/>
          <a:stretch>
            <a:fillRect/>
          </a:stretch>
        </p:blipFill>
        <p:spPr>
          <a:xfrm>
            <a:off x="343143" y="390525"/>
            <a:ext cx="6120914" cy="749873"/>
          </a:xfrm>
          <a:prstGeom prst="rect">
            <a:avLst/>
          </a:prstGeom>
        </p:spPr>
      </p:pic>
    </p:spTree>
    <p:extLst>
      <p:ext uri="{BB962C8B-B14F-4D97-AF65-F5344CB8AC3E}">
        <p14:creationId xmlns:p14="http://schemas.microsoft.com/office/powerpoint/2010/main" val="3350182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BC5A12-60F5-4837-B809-8F15AD6EFA67}"/>
              </a:ext>
            </a:extLst>
          </p:cNvPr>
          <p:cNvSpPr>
            <a:spLocks noGrp="1"/>
          </p:cNvSpPr>
          <p:nvPr>
            <p:ph type="title"/>
          </p:nvPr>
        </p:nvSpPr>
        <p:spPr/>
        <p:txBody>
          <a:bodyPr/>
          <a:lstStyle/>
          <a:p>
            <a:pPr algn="ctr"/>
            <a:r>
              <a:rPr lang="it-IT" sz="3200" b="1" dirty="0">
                <a:solidFill>
                  <a:schemeClr val="accent1"/>
                </a:solidFill>
              </a:rPr>
              <a:t>          </a:t>
            </a:r>
            <a:r>
              <a:rPr lang="it-IT" sz="3200" b="1" dirty="0">
                <a:solidFill>
                  <a:schemeClr val="accent1"/>
                </a:solidFill>
                <a:latin typeface="+mn-lt"/>
              </a:rPr>
              <a:t>CREDITO DI IMPOSTA PER LA SANIFICAZIONE E L’ACQUISTO DEI DPI</a:t>
            </a:r>
          </a:p>
        </p:txBody>
      </p:sp>
      <p:sp>
        <p:nvSpPr>
          <p:cNvPr id="3" name="Segnaposto contenuto 2">
            <a:extLst>
              <a:ext uri="{FF2B5EF4-FFF2-40B4-BE49-F238E27FC236}">
                <a16:creationId xmlns:a16="http://schemas.microsoft.com/office/drawing/2014/main" id="{CD4DD910-1379-425A-8EB7-52B65C0DE131}"/>
              </a:ext>
            </a:extLst>
          </p:cNvPr>
          <p:cNvSpPr>
            <a:spLocks noGrp="1"/>
          </p:cNvSpPr>
          <p:nvPr>
            <p:ph idx="1"/>
          </p:nvPr>
        </p:nvSpPr>
        <p:spPr/>
        <p:txBody>
          <a:bodyPr/>
          <a:lstStyle/>
          <a:p>
            <a:pPr marL="0" indent="0">
              <a:buNone/>
            </a:pPr>
            <a:r>
              <a:rPr lang="it-IT" b="1" dirty="0">
                <a:solidFill>
                  <a:schemeClr val="accent6">
                    <a:lumMod val="75000"/>
                  </a:schemeClr>
                </a:solidFill>
              </a:rPr>
              <a:t>Fonti normative e documenti di prassi:</a:t>
            </a:r>
          </a:p>
          <a:p>
            <a:pPr marL="0" indent="0">
              <a:buNone/>
            </a:pPr>
            <a:endParaRPr lang="it-IT" dirty="0">
              <a:solidFill>
                <a:schemeClr val="accent6">
                  <a:lumMod val="75000"/>
                </a:schemeClr>
              </a:solidFill>
            </a:endParaRPr>
          </a:p>
          <a:p>
            <a:pPr>
              <a:lnSpc>
                <a:spcPct val="100000"/>
              </a:lnSpc>
            </a:pPr>
            <a:r>
              <a:rPr lang="it-IT" dirty="0">
                <a:solidFill>
                  <a:schemeClr val="accent6">
                    <a:lumMod val="75000"/>
                  </a:schemeClr>
                </a:solidFill>
              </a:rPr>
              <a:t>D.L. del 17 marzo 2020 n. 18  (Decreto Cura Italia), art. 64;</a:t>
            </a:r>
          </a:p>
          <a:p>
            <a:pPr marL="0" indent="0">
              <a:lnSpc>
                <a:spcPct val="100000"/>
              </a:lnSpc>
              <a:buNone/>
            </a:pPr>
            <a:endParaRPr lang="it-IT" sz="800" dirty="0">
              <a:solidFill>
                <a:schemeClr val="accent6">
                  <a:lumMod val="75000"/>
                </a:schemeClr>
              </a:solidFill>
            </a:endParaRPr>
          </a:p>
          <a:p>
            <a:r>
              <a:rPr lang="it-IT" dirty="0">
                <a:solidFill>
                  <a:schemeClr val="accent6">
                    <a:lumMod val="75000"/>
                  </a:schemeClr>
                </a:solidFill>
              </a:rPr>
              <a:t>D.L. del 8 aprile 2020 n. 23 (Decreto Liquidità) art. 30;</a:t>
            </a:r>
          </a:p>
          <a:p>
            <a:pPr marL="0" indent="0">
              <a:buNone/>
            </a:pPr>
            <a:endParaRPr lang="it-IT" sz="800" dirty="0">
              <a:solidFill>
                <a:schemeClr val="accent6">
                  <a:lumMod val="75000"/>
                </a:schemeClr>
              </a:solidFill>
            </a:endParaRPr>
          </a:p>
          <a:p>
            <a:r>
              <a:rPr lang="it-IT" dirty="0">
                <a:solidFill>
                  <a:schemeClr val="accent6">
                    <a:lumMod val="75000"/>
                  </a:schemeClr>
                </a:solidFill>
              </a:rPr>
              <a:t>Circolare 9/E del 13 aprile 2020;</a:t>
            </a:r>
          </a:p>
          <a:p>
            <a:pPr marL="0" indent="0">
              <a:buNone/>
            </a:pPr>
            <a:endParaRPr lang="it-IT" sz="800" dirty="0">
              <a:solidFill>
                <a:schemeClr val="accent6">
                  <a:lumMod val="75000"/>
                </a:schemeClr>
              </a:solidFill>
            </a:endParaRPr>
          </a:p>
          <a:p>
            <a:r>
              <a:rPr lang="it-IT" dirty="0">
                <a:solidFill>
                  <a:schemeClr val="accent6">
                    <a:lumMod val="75000"/>
                  </a:schemeClr>
                </a:solidFill>
              </a:rPr>
              <a:t>D.L. del 19 maggio 2020 n. 34 (Decreto Rilancio Italia), art. 125;</a:t>
            </a:r>
          </a:p>
          <a:p>
            <a:pPr marL="0" indent="0">
              <a:buNone/>
            </a:pPr>
            <a:endParaRPr lang="it-IT" dirty="0"/>
          </a:p>
        </p:txBody>
      </p:sp>
      <p:pic>
        <p:nvPicPr>
          <p:cNvPr id="4" name="Immagine 3">
            <a:extLst>
              <a:ext uri="{FF2B5EF4-FFF2-40B4-BE49-F238E27FC236}">
                <a16:creationId xmlns:a16="http://schemas.microsoft.com/office/drawing/2014/main" id="{688DE7AB-52B6-451C-9F71-6E9F153A3E34}"/>
              </a:ext>
            </a:extLst>
          </p:cNvPr>
          <p:cNvPicPr>
            <a:picLocks noChangeAspect="1"/>
          </p:cNvPicPr>
          <p:nvPr/>
        </p:nvPicPr>
        <p:blipFill>
          <a:blip r:embed="rId2"/>
          <a:stretch>
            <a:fillRect/>
          </a:stretch>
        </p:blipFill>
        <p:spPr>
          <a:xfrm>
            <a:off x="363463" y="217390"/>
            <a:ext cx="6120914" cy="749873"/>
          </a:xfrm>
          <a:prstGeom prst="rect">
            <a:avLst/>
          </a:prstGeom>
        </p:spPr>
      </p:pic>
    </p:spTree>
    <p:extLst>
      <p:ext uri="{BB962C8B-B14F-4D97-AF65-F5344CB8AC3E}">
        <p14:creationId xmlns:p14="http://schemas.microsoft.com/office/powerpoint/2010/main" val="3425619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798B5F-82C6-46CD-9599-3847547D6555}"/>
              </a:ext>
            </a:extLst>
          </p:cNvPr>
          <p:cNvSpPr>
            <a:spLocks noGrp="1"/>
          </p:cNvSpPr>
          <p:nvPr>
            <p:ph type="ctrTitle"/>
          </p:nvPr>
        </p:nvSpPr>
        <p:spPr>
          <a:xfrm>
            <a:off x="1524000" y="640081"/>
            <a:ext cx="9563100" cy="893444"/>
          </a:xfrm>
        </p:spPr>
        <p:txBody>
          <a:bodyPr>
            <a:noAutofit/>
          </a:bodyPr>
          <a:lstStyle/>
          <a:p>
            <a:r>
              <a:rPr lang="it-IT" sz="3200" b="1" dirty="0">
                <a:solidFill>
                  <a:srgbClr val="0070C0"/>
                </a:solidFill>
                <a:latin typeface="+mn-lt"/>
              </a:rPr>
              <a:t>CREDITO DI IMPOSTA PER LA SANIFICAZIONE E L’ACQUISTO DEI DPI</a:t>
            </a:r>
          </a:p>
        </p:txBody>
      </p:sp>
      <p:sp>
        <p:nvSpPr>
          <p:cNvPr id="3" name="Sottotitolo 2">
            <a:extLst>
              <a:ext uri="{FF2B5EF4-FFF2-40B4-BE49-F238E27FC236}">
                <a16:creationId xmlns:a16="http://schemas.microsoft.com/office/drawing/2014/main" id="{154B7665-D982-4DD7-9A5F-A498EA7EB0FE}"/>
              </a:ext>
            </a:extLst>
          </p:cNvPr>
          <p:cNvSpPr>
            <a:spLocks noGrp="1"/>
          </p:cNvSpPr>
          <p:nvPr>
            <p:ph type="subTitle" idx="1"/>
          </p:nvPr>
        </p:nvSpPr>
        <p:spPr>
          <a:xfrm>
            <a:off x="1524000" y="2019300"/>
            <a:ext cx="9471660" cy="3589020"/>
          </a:xfrm>
        </p:spPr>
        <p:txBody>
          <a:bodyPr>
            <a:normAutofit/>
          </a:bodyPr>
          <a:lstStyle/>
          <a:p>
            <a:r>
              <a:rPr lang="it-IT" sz="2800" b="1" dirty="0">
                <a:solidFill>
                  <a:schemeClr val="accent6">
                    <a:lumMod val="75000"/>
                  </a:schemeClr>
                </a:solidFill>
              </a:rPr>
              <a:t>D.L. del 17 marzo 2020 n. 18  (Decreto Cura Italia), art. 64</a:t>
            </a:r>
          </a:p>
          <a:p>
            <a:pPr algn="l"/>
            <a:endParaRPr lang="it-IT" sz="2800" dirty="0">
              <a:solidFill>
                <a:schemeClr val="accent6">
                  <a:lumMod val="75000"/>
                </a:schemeClr>
              </a:solidFill>
            </a:endParaRPr>
          </a:p>
          <a:p>
            <a:pPr algn="just"/>
            <a:r>
              <a:rPr lang="it-IT" sz="2800" dirty="0">
                <a:solidFill>
                  <a:schemeClr val="accent6">
                    <a:lumMod val="75000"/>
                  </a:schemeClr>
                </a:solidFill>
              </a:rPr>
              <a:t>Riconosce ai soggetti esercenti attività  d'impresa,  arte  o  professione  è riconosciuto, per il periodo d'imposta 2020,  un  credito  d'imposta, nella misura del 50 per cento  delle  spese  di  sanificazione  degli ambienti e degli strumenti di lavoro sostenute e documentate fino  ad un massimo di  20.000  euro  per  ciascun  beneficiario</a:t>
            </a:r>
          </a:p>
          <a:p>
            <a:pPr algn="l"/>
            <a:endParaRPr lang="it-IT" dirty="0"/>
          </a:p>
        </p:txBody>
      </p:sp>
      <p:pic>
        <p:nvPicPr>
          <p:cNvPr id="4" name="Immagine 3">
            <a:extLst>
              <a:ext uri="{FF2B5EF4-FFF2-40B4-BE49-F238E27FC236}">
                <a16:creationId xmlns:a16="http://schemas.microsoft.com/office/drawing/2014/main" id="{8182ADFE-CD71-4FAF-88C0-E20494ED2D71}"/>
              </a:ext>
            </a:extLst>
          </p:cNvPr>
          <p:cNvPicPr>
            <a:picLocks noChangeAspect="1"/>
          </p:cNvPicPr>
          <p:nvPr/>
        </p:nvPicPr>
        <p:blipFill>
          <a:blip r:embed="rId2"/>
          <a:stretch>
            <a:fillRect/>
          </a:stretch>
        </p:blipFill>
        <p:spPr>
          <a:xfrm>
            <a:off x="343143" y="265143"/>
            <a:ext cx="6120914" cy="749873"/>
          </a:xfrm>
          <a:prstGeom prst="rect">
            <a:avLst/>
          </a:prstGeom>
        </p:spPr>
      </p:pic>
    </p:spTree>
    <p:extLst>
      <p:ext uri="{BB962C8B-B14F-4D97-AF65-F5344CB8AC3E}">
        <p14:creationId xmlns:p14="http://schemas.microsoft.com/office/powerpoint/2010/main" val="2324758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798B5F-82C6-46CD-9599-3847547D6555}"/>
              </a:ext>
            </a:extLst>
          </p:cNvPr>
          <p:cNvSpPr>
            <a:spLocks noGrp="1"/>
          </p:cNvSpPr>
          <p:nvPr>
            <p:ph type="ctrTitle"/>
          </p:nvPr>
        </p:nvSpPr>
        <p:spPr>
          <a:xfrm>
            <a:off x="1524000" y="640081"/>
            <a:ext cx="9563100" cy="1270000"/>
          </a:xfrm>
        </p:spPr>
        <p:txBody>
          <a:bodyPr>
            <a:normAutofit/>
          </a:bodyPr>
          <a:lstStyle/>
          <a:p>
            <a:r>
              <a:rPr lang="it-IT" sz="3200" b="1" dirty="0">
                <a:solidFill>
                  <a:srgbClr val="0070C0"/>
                </a:solidFill>
                <a:latin typeface="+mn-lt"/>
              </a:rPr>
              <a:t>CREDITO DI IMPOSTA PER LA SANIFICAZIONE E L’ACQUISTO DEI DPI</a:t>
            </a:r>
          </a:p>
        </p:txBody>
      </p:sp>
      <p:sp>
        <p:nvSpPr>
          <p:cNvPr id="3" name="Sottotitolo 2">
            <a:extLst>
              <a:ext uri="{FF2B5EF4-FFF2-40B4-BE49-F238E27FC236}">
                <a16:creationId xmlns:a16="http://schemas.microsoft.com/office/drawing/2014/main" id="{154B7665-D982-4DD7-9A5F-A498EA7EB0FE}"/>
              </a:ext>
            </a:extLst>
          </p:cNvPr>
          <p:cNvSpPr>
            <a:spLocks noGrp="1"/>
          </p:cNvSpPr>
          <p:nvPr>
            <p:ph type="subTitle" idx="1"/>
          </p:nvPr>
        </p:nvSpPr>
        <p:spPr>
          <a:xfrm>
            <a:off x="1276350" y="2628900"/>
            <a:ext cx="9719310" cy="3589020"/>
          </a:xfrm>
        </p:spPr>
        <p:txBody>
          <a:bodyPr>
            <a:normAutofit fontScale="92500" lnSpcReduction="10000"/>
          </a:bodyPr>
          <a:lstStyle/>
          <a:p>
            <a:r>
              <a:rPr lang="it-IT" sz="3000" b="1" dirty="0">
                <a:solidFill>
                  <a:schemeClr val="accent6">
                    <a:lumMod val="75000"/>
                  </a:schemeClr>
                </a:solidFill>
              </a:rPr>
              <a:t>D.L. del 17 marzo 2020 n. 18  (Decreto Cura Italia), art. 64</a:t>
            </a:r>
          </a:p>
          <a:p>
            <a:endParaRPr lang="it-IT" sz="3000" dirty="0">
              <a:solidFill>
                <a:schemeClr val="accent6">
                  <a:lumMod val="75000"/>
                </a:schemeClr>
              </a:solidFill>
            </a:endParaRPr>
          </a:p>
          <a:p>
            <a:pPr algn="l"/>
            <a:r>
              <a:rPr lang="it-IT" sz="3000" dirty="0">
                <a:solidFill>
                  <a:schemeClr val="accent6">
                    <a:lumMod val="75000"/>
                  </a:schemeClr>
                </a:solidFill>
              </a:rPr>
              <a:t>Dalla lettura del comma 1 dell’art. in commento si evidenziano i limiti:</a:t>
            </a:r>
          </a:p>
          <a:p>
            <a:pPr algn="l"/>
            <a:endParaRPr lang="it-IT" sz="900" dirty="0">
              <a:solidFill>
                <a:schemeClr val="accent6">
                  <a:lumMod val="75000"/>
                </a:schemeClr>
              </a:solidFill>
            </a:endParaRPr>
          </a:p>
          <a:p>
            <a:pPr marL="342900" indent="-342900" algn="l">
              <a:buFont typeface="Arial" panose="020B0604020202020204" pitchFamily="34" charset="0"/>
              <a:buChar char="•"/>
            </a:pPr>
            <a:r>
              <a:rPr lang="it-IT" sz="3000" dirty="0">
                <a:solidFill>
                  <a:schemeClr val="accent6">
                    <a:lumMod val="75000"/>
                  </a:schemeClr>
                </a:solidFill>
              </a:rPr>
              <a:t>In ambito Soggettivo: gli Enti del Terzo Settore sono esclusi;</a:t>
            </a:r>
          </a:p>
          <a:p>
            <a:pPr algn="l"/>
            <a:endParaRPr lang="it-IT" sz="900" dirty="0">
              <a:solidFill>
                <a:schemeClr val="accent6">
                  <a:lumMod val="75000"/>
                </a:schemeClr>
              </a:solidFill>
            </a:endParaRPr>
          </a:p>
          <a:p>
            <a:pPr marL="342900" indent="-342900" algn="l">
              <a:buFont typeface="Arial" panose="020B0604020202020204" pitchFamily="34" charset="0"/>
              <a:buChar char="•"/>
            </a:pPr>
            <a:r>
              <a:rPr lang="it-IT" sz="3000" dirty="0">
                <a:solidFill>
                  <a:schemeClr val="accent6">
                    <a:lumMod val="75000"/>
                  </a:schemeClr>
                </a:solidFill>
              </a:rPr>
              <a:t>In ambito Oggettivo: non sono agevolabili i Dispositivi Individuali di Protezione.</a:t>
            </a:r>
          </a:p>
          <a:p>
            <a:pPr algn="l"/>
            <a:endParaRPr lang="it-IT" dirty="0"/>
          </a:p>
        </p:txBody>
      </p:sp>
      <p:pic>
        <p:nvPicPr>
          <p:cNvPr id="4" name="Immagine 3">
            <a:extLst>
              <a:ext uri="{FF2B5EF4-FFF2-40B4-BE49-F238E27FC236}">
                <a16:creationId xmlns:a16="http://schemas.microsoft.com/office/drawing/2014/main" id="{55D42AC0-9D8B-421C-A43B-75DFCDD7AACF}"/>
              </a:ext>
            </a:extLst>
          </p:cNvPr>
          <p:cNvPicPr>
            <a:picLocks noChangeAspect="1"/>
          </p:cNvPicPr>
          <p:nvPr/>
        </p:nvPicPr>
        <p:blipFill>
          <a:blip r:embed="rId2"/>
          <a:stretch>
            <a:fillRect/>
          </a:stretch>
        </p:blipFill>
        <p:spPr>
          <a:xfrm>
            <a:off x="332983" y="640080"/>
            <a:ext cx="6120914" cy="749873"/>
          </a:xfrm>
          <a:prstGeom prst="rect">
            <a:avLst/>
          </a:prstGeom>
        </p:spPr>
      </p:pic>
    </p:spTree>
    <p:extLst>
      <p:ext uri="{BB962C8B-B14F-4D97-AF65-F5344CB8AC3E}">
        <p14:creationId xmlns:p14="http://schemas.microsoft.com/office/powerpoint/2010/main" val="1832505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5F510A-CD5D-4FAC-B060-F21EA69EE747}"/>
              </a:ext>
            </a:extLst>
          </p:cNvPr>
          <p:cNvSpPr>
            <a:spLocks noGrp="1"/>
          </p:cNvSpPr>
          <p:nvPr>
            <p:ph type="title"/>
          </p:nvPr>
        </p:nvSpPr>
        <p:spPr/>
        <p:txBody>
          <a:bodyPr>
            <a:normAutofit/>
          </a:bodyPr>
          <a:lstStyle/>
          <a:p>
            <a:pPr algn="ctr"/>
            <a:r>
              <a:rPr lang="it-IT" sz="3200" b="1" dirty="0">
                <a:solidFill>
                  <a:schemeClr val="accent1"/>
                </a:solidFill>
                <a:latin typeface="+mn-lt"/>
                <a:cs typeface="Arial" panose="020B0604020202020204" pitchFamily="34" charset="0"/>
              </a:rPr>
              <a:t>CREDITO DI IMPOSTA PER CANONI DI LOCAZIONE</a:t>
            </a:r>
          </a:p>
        </p:txBody>
      </p:sp>
      <p:sp>
        <p:nvSpPr>
          <p:cNvPr id="3" name="Segnaposto contenuto 2">
            <a:extLst>
              <a:ext uri="{FF2B5EF4-FFF2-40B4-BE49-F238E27FC236}">
                <a16:creationId xmlns:a16="http://schemas.microsoft.com/office/drawing/2014/main" id="{CEA5D1A9-CFB2-404C-8756-E5E5A3864F81}"/>
              </a:ext>
            </a:extLst>
          </p:cNvPr>
          <p:cNvSpPr>
            <a:spLocks noGrp="1"/>
          </p:cNvSpPr>
          <p:nvPr>
            <p:ph idx="1"/>
          </p:nvPr>
        </p:nvSpPr>
        <p:spPr/>
        <p:txBody>
          <a:bodyPr/>
          <a:lstStyle/>
          <a:p>
            <a:pPr marL="0" indent="0">
              <a:buNone/>
            </a:pPr>
            <a:r>
              <a:rPr lang="it-IT" dirty="0">
                <a:solidFill>
                  <a:schemeClr val="accent6">
                    <a:lumMod val="75000"/>
                  </a:schemeClr>
                </a:solidFill>
              </a:rPr>
              <a:t>Fonti normative e documenti di prassi:</a:t>
            </a:r>
          </a:p>
          <a:p>
            <a:pPr marL="0" indent="0">
              <a:buNone/>
            </a:pPr>
            <a:endParaRPr lang="it-IT" sz="800" dirty="0">
              <a:solidFill>
                <a:schemeClr val="accent6">
                  <a:lumMod val="75000"/>
                </a:schemeClr>
              </a:solidFill>
            </a:endParaRPr>
          </a:p>
          <a:p>
            <a:r>
              <a:rPr lang="it-IT" dirty="0">
                <a:solidFill>
                  <a:schemeClr val="accent6">
                    <a:lumMod val="75000"/>
                  </a:schemeClr>
                </a:solidFill>
              </a:rPr>
              <a:t>D.L. del 17 marzo 2020 n. 18  (Decreto Cura Italia), art. 65;</a:t>
            </a:r>
          </a:p>
          <a:p>
            <a:r>
              <a:rPr lang="it-IT" dirty="0">
                <a:solidFill>
                  <a:schemeClr val="accent6">
                    <a:lumMod val="75000"/>
                  </a:schemeClr>
                </a:solidFill>
              </a:rPr>
              <a:t>Risoluzione 13/E del 20 marzo 2020;</a:t>
            </a:r>
          </a:p>
          <a:p>
            <a:r>
              <a:rPr lang="it-IT" dirty="0">
                <a:solidFill>
                  <a:schemeClr val="accent6">
                    <a:lumMod val="75000"/>
                  </a:schemeClr>
                </a:solidFill>
              </a:rPr>
              <a:t>Circolare n. 8/E del 3 aprile 2020 (Cap. 3);</a:t>
            </a:r>
          </a:p>
          <a:p>
            <a:pPr marL="0" indent="0">
              <a:buNone/>
            </a:pPr>
            <a:endParaRPr lang="it-IT" dirty="0">
              <a:solidFill>
                <a:schemeClr val="accent6">
                  <a:lumMod val="75000"/>
                </a:schemeClr>
              </a:solidFill>
            </a:endParaRPr>
          </a:p>
          <a:p>
            <a:r>
              <a:rPr lang="it-IT" dirty="0">
                <a:solidFill>
                  <a:schemeClr val="accent6">
                    <a:lumMod val="75000"/>
                  </a:schemeClr>
                </a:solidFill>
              </a:rPr>
              <a:t>D.L. del 19 maggio 2020 n. 34 (Decreto Rilancio Italia), art. 28;</a:t>
            </a:r>
          </a:p>
          <a:p>
            <a:r>
              <a:rPr lang="it-IT" dirty="0">
                <a:solidFill>
                  <a:schemeClr val="accent6">
                    <a:lumMod val="75000"/>
                  </a:schemeClr>
                </a:solidFill>
              </a:rPr>
              <a:t>Circolare 14/E del 6 giugno 2020. </a:t>
            </a:r>
          </a:p>
          <a:p>
            <a:pPr marL="0" indent="0">
              <a:buNone/>
            </a:pPr>
            <a:endParaRPr lang="it-IT" dirty="0"/>
          </a:p>
        </p:txBody>
      </p:sp>
      <p:pic>
        <p:nvPicPr>
          <p:cNvPr id="5" name="Immagine 4">
            <a:extLst>
              <a:ext uri="{FF2B5EF4-FFF2-40B4-BE49-F238E27FC236}">
                <a16:creationId xmlns:a16="http://schemas.microsoft.com/office/drawing/2014/main" id="{621EBFDD-0B00-4E6B-B646-1FBA26201C65}"/>
              </a:ext>
            </a:extLst>
          </p:cNvPr>
          <p:cNvPicPr>
            <a:picLocks noChangeAspect="1"/>
          </p:cNvPicPr>
          <p:nvPr/>
        </p:nvPicPr>
        <p:blipFill>
          <a:blip r:embed="rId2"/>
          <a:stretch>
            <a:fillRect/>
          </a:stretch>
        </p:blipFill>
        <p:spPr>
          <a:xfrm>
            <a:off x="342519" y="465455"/>
            <a:ext cx="6115812" cy="746760"/>
          </a:xfrm>
          <a:prstGeom prst="rect">
            <a:avLst/>
          </a:prstGeom>
        </p:spPr>
      </p:pic>
    </p:spTree>
    <p:extLst>
      <p:ext uri="{BB962C8B-B14F-4D97-AF65-F5344CB8AC3E}">
        <p14:creationId xmlns:p14="http://schemas.microsoft.com/office/powerpoint/2010/main" val="4878403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786B2E-A97F-4FF9-AED8-8DDED84F796C}"/>
              </a:ext>
            </a:extLst>
          </p:cNvPr>
          <p:cNvSpPr>
            <a:spLocks noGrp="1"/>
          </p:cNvSpPr>
          <p:nvPr>
            <p:ph type="title"/>
          </p:nvPr>
        </p:nvSpPr>
        <p:spPr>
          <a:xfrm>
            <a:off x="1447800" y="365125"/>
            <a:ext cx="9906001" cy="1325563"/>
          </a:xfrm>
        </p:spPr>
        <p:txBody>
          <a:bodyPr>
            <a:normAutofit/>
          </a:bodyPr>
          <a:lstStyle/>
          <a:p>
            <a:pPr algn="ctr"/>
            <a:r>
              <a:rPr lang="it-IT" sz="3200" b="1" dirty="0">
                <a:solidFill>
                  <a:schemeClr val="accent1"/>
                </a:solidFill>
                <a:latin typeface="+mn-lt"/>
              </a:rPr>
              <a:t>CREDITO DI IMPOSTA PER LA SANIFICAZIONE E L’ACQUISTO DEI DPI</a:t>
            </a:r>
          </a:p>
        </p:txBody>
      </p:sp>
      <p:sp>
        <p:nvSpPr>
          <p:cNvPr id="3" name="Segnaposto contenuto 2">
            <a:extLst>
              <a:ext uri="{FF2B5EF4-FFF2-40B4-BE49-F238E27FC236}">
                <a16:creationId xmlns:a16="http://schemas.microsoft.com/office/drawing/2014/main" id="{B7C14C14-29FA-4A23-AD49-B6094A4CD3AC}"/>
              </a:ext>
            </a:extLst>
          </p:cNvPr>
          <p:cNvSpPr>
            <a:spLocks noGrp="1"/>
          </p:cNvSpPr>
          <p:nvPr>
            <p:ph idx="1"/>
          </p:nvPr>
        </p:nvSpPr>
        <p:spPr/>
        <p:txBody>
          <a:bodyPr>
            <a:normAutofit/>
          </a:bodyPr>
          <a:lstStyle/>
          <a:p>
            <a:pPr marL="0" indent="0" algn="ctr">
              <a:buNone/>
            </a:pPr>
            <a:r>
              <a:rPr lang="it-IT" b="1" dirty="0">
                <a:solidFill>
                  <a:schemeClr val="accent6">
                    <a:lumMod val="75000"/>
                  </a:schemeClr>
                </a:solidFill>
              </a:rPr>
              <a:t>D.L. del 8 aprile 2020 n. 23 (Decreto Liquidità) art. 30</a:t>
            </a:r>
          </a:p>
          <a:p>
            <a:pPr marL="0" indent="0">
              <a:buNone/>
            </a:pPr>
            <a:endParaRPr lang="it-IT" b="1" dirty="0">
              <a:solidFill>
                <a:schemeClr val="accent6">
                  <a:lumMod val="75000"/>
                </a:schemeClr>
              </a:solidFill>
            </a:endParaRPr>
          </a:p>
          <a:p>
            <a:pPr marL="0" indent="0" algn="just">
              <a:buNone/>
            </a:pPr>
            <a:r>
              <a:rPr lang="it-IT" dirty="0">
                <a:solidFill>
                  <a:schemeClr val="accent6">
                    <a:lumMod val="75000"/>
                  </a:schemeClr>
                </a:solidFill>
              </a:rPr>
              <a:t>Il credito d'imposta di cui all'articolo 64 del decreto-legge  17  marzo 2020, n. 18, trova applicazione secondo le misure  e  nei  limiti  di spesa  complessivi  ivi  previsti,  anche  per  le  spese   sostenute nell'anno  2020  per  l'acquisto   di   dispositivi   di   protezione individuale e altri dispositivi di  sicurezza  atti  a  proteggere  i lavoratori dall'esposizione  accidentale  ad  agenti  biologici  e  a garantire la distanza di sicurezza interpersonale. </a:t>
            </a:r>
          </a:p>
        </p:txBody>
      </p:sp>
      <p:pic>
        <p:nvPicPr>
          <p:cNvPr id="4" name="Immagine 3">
            <a:extLst>
              <a:ext uri="{FF2B5EF4-FFF2-40B4-BE49-F238E27FC236}">
                <a16:creationId xmlns:a16="http://schemas.microsoft.com/office/drawing/2014/main" id="{F9FB3ACC-B1A2-4DED-AA03-1F6C2B0B1AE2}"/>
              </a:ext>
            </a:extLst>
          </p:cNvPr>
          <p:cNvPicPr>
            <a:picLocks noChangeAspect="1"/>
          </p:cNvPicPr>
          <p:nvPr/>
        </p:nvPicPr>
        <p:blipFill>
          <a:blip r:embed="rId2"/>
          <a:stretch>
            <a:fillRect/>
          </a:stretch>
        </p:blipFill>
        <p:spPr>
          <a:xfrm>
            <a:off x="284965" y="140873"/>
            <a:ext cx="6120914" cy="749873"/>
          </a:xfrm>
          <a:prstGeom prst="rect">
            <a:avLst/>
          </a:prstGeom>
        </p:spPr>
      </p:pic>
    </p:spTree>
    <p:extLst>
      <p:ext uri="{BB962C8B-B14F-4D97-AF65-F5344CB8AC3E}">
        <p14:creationId xmlns:p14="http://schemas.microsoft.com/office/powerpoint/2010/main" val="1659554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37F5B1-37D5-4105-AAC2-3D6FD13D6652}"/>
              </a:ext>
            </a:extLst>
          </p:cNvPr>
          <p:cNvSpPr>
            <a:spLocks noGrp="1"/>
          </p:cNvSpPr>
          <p:nvPr>
            <p:ph type="ctrTitle"/>
          </p:nvPr>
        </p:nvSpPr>
        <p:spPr>
          <a:xfrm>
            <a:off x="1524000" y="-66674"/>
            <a:ext cx="9144000" cy="1219200"/>
          </a:xfrm>
        </p:spPr>
        <p:txBody>
          <a:bodyPr>
            <a:normAutofit fontScale="90000"/>
          </a:bodyPr>
          <a:lstStyle/>
          <a:p>
            <a:br>
              <a:rPr lang="it-IT" dirty="0"/>
            </a:br>
            <a:br>
              <a:rPr lang="it-IT" dirty="0"/>
            </a:br>
            <a:br>
              <a:rPr lang="it-IT" dirty="0"/>
            </a:br>
            <a:br>
              <a:rPr lang="it-IT" dirty="0"/>
            </a:br>
            <a:r>
              <a:rPr lang="it-IT" sz="3600" b="1" dirty="0">
                <a:solidFill>
                  <a:schemeClr val="accent1"/>
                </a:solidFill>
                <a:latin typeface="+mn-lt"/>
              </a:rPr>
              <a:t>CREDITO DI IMPOSTA PER LA SANIFICAZIONE E L’ACQUISTO DEI DPI</a:t>
            </a:r>
          </a:p>
        </p:txBody>
      </p:sp>
      <p:sp>
        <p:nvSpPr>
          <p:cNvPr id="3" name="Sottotitolo 2">
            <a:extLst>
              <a:ext uri="{FF2B5EF4-FFF2-40B4-BE49-F238E27FC236}">
                <a16:creationId xmlns:a16="http://schemas.microsoft.com/office/drawing/2014/main" id="{7C502EEC-F368-49F6-A5E0-C3DAFBD13676}"/>
              </a:ext>
            </a:extLst>
          </p:cNvPr>
          <p:cNvSpPr>
            <a:spLocks noGrp="1"/>
          </p:cNvSpPr>
          <p:nvPr>
            <p:ph type="subTitle" idx="1"/>
          </p:nvPr>
        </p:nvSpPr>
        <p:spPr>
          <a:xfrm>
            <a:off x="371475" y="1152526"/>
            <a:ext cx="11634227" cy="5581650"/>
          </a:xfrm>
        </p:spPr>
        <p:txBody>
          <a:bodyPr>
            <a:noAutofit/>
          </a:bodyPr>
          <a:lstStyle/>
          <a:p>
            <a:r>
              <a:rPr lang="it-IT" sz="2800" b="1" dirty="0">
                <a:solidFill>
                  <a:schemeClr val="accent6">
                    <a:lumMod val="75000"/>
                  </a:schemeClr>
                </a:solidFill>
              </a:rPr>
              <a:t>Circolare 9/E del 13 aprile 2020</a:t>
            </a:r>
          </a:p>
          <a:p>
            <a:endParaRPr lang="it-IT" sz="100" b="1" dirty="0">
              <a:solidFill>
                <a:schemeClr val="accent6">
                  <a:lumMod val="75000"/>
                </a:schemeClr>
              </a:solidFill>
            </a:endParaRPr>
          </a:p>
          <a:p>
            <a:pPr algn="just"/>
            <a:r>
              <a:rPr lang="it-IT" sz="2800" dirty="0">
                <a:solidFill>
                  <a:schemeClr val="accent6">
                    <a:lumMod val="75000"/>
                  </a:schemeClr>
                </a:solidFill>
              </a:rPr>
              <a:t>Il credito di imposta viene esteso per includere anche:</a:t>
            </a:r>
          </a:p>
          <a:p>
            <a:pPr marL="342900" indent="-342900" algn="just">
              <a:lnSpc>
                <a:spcPct val="110000"/>
              </a:lnSpc>
              <a:buFont typeface="Arial" panose="020B0604020202020204" pitchFamily="34" charset="0"/>
              <a:buChar char="•"/>
            </a:pPr>
            <a:r>
              <a:rPr lang="it-IT" sz="2800" dirty="0">
                <a:solidFill>
                  <a:schemeClr val="accent6">
                    <a:lumMod val="75000"/>
                  </a:schemeClr>
                </a:solidFill>
              </a:rPr>
              <a:t>le spese sostenute nel 2020 per l’acquisto di dispositivi di protezione      individuale (quali, ad esempio, mascherine chirurgiche, Ffp2 e Ffp3,       guanti, visiere di protezione e occhiali protettivi, tute di protezione e       calzari);</a:t>
            </a:r>
            <a:endParaRPr lang="it-IT" sz="300" dirty="0">
              <a:solidFill>
                <a:schemeClr val="accent6">
                  <a:lumMod val="75000"/>
                </a:schemeClr>
              </a:solidFill>
            </a:endParaRPr>
          </a:p>
          <a:p>
            <a:pPr marL="342900" indent="-342900" algn="just">
              <a:lnSpc>
                <a:spcPct val="110000"/>
              </a:lnSpc>
              <a:buFont typeface="Arial" panose="020B0604020202020204" pitchFamily="34" charset="0"/>
              <a:buChar char="•"/>
            </a:pPr>
            <a:r>
              <a:rPr lang="it-IT" sz="2800" dirty="0">
                <a:solidFill>
                  <a:schemeClr val="accent6">
                    <a:lumMod val="75000"/>
                  </a:schemeClr>
                </a:solidFill>
              </a:rPr>
              <a:t>l’acquisto e l’installazione di altri dispositivi di sicurezza atti a proteggere i lavoratori dall’esposizione accidentale ad agenti biologici o a garantire la distanza di sicurezza interpersonale (quali, ad esempio, barriere e pannelli protettivi);</a:t>
            </a:r>
          </a:p>
          <a:p>
            <a:pPr marL="342900" indent="-342900" algn="just">
              <a:buFont typeface="Arial" panose="020B0604020202020204" pitchFamily="34" charset="0"/>
              <a:buChar char="•"/>
            </a:pPr>
            <a:r>
              <a:rPr lang="it-IT" sz="2800" dirty="0">
                <a:solidFill>
                  <a:schemeClr val="accent6">
                    <a:lumMod val="75000"/>
                  </a:schemeClr>
                </a:solidFill>
              </a:rPr>
              <a:t>gli acquisti di detergenti per mani e i disinfettanti.</a:t>
            </a:r>
          </a:p>
        </p:txBody>
      </p:sp>
      <p:pic>
        <p:nvPicPr>
          <p:cNvPr id="4" name="Immagine 3">
            <a:extLst>
              <a:ext uri="{FF2B5EF4-FFF2-40B4-BE49-F238E27FC236}">
                <a16:creationId xmlns:a16="http://schemas.microsoft.com/office/drawing/2014/main" id="{6F8F0D65-DC66-47FF-9D84-E7EFDCDB7465}"/>
              </a:ext>
            </a:extLst>
          </p:cNvPr>
          <p:cNvPicPr>
            <a:picLocks noChangeAspect="1"/>
          </p:cNvPicPr>
          <p:nvPr/>
        </p:nvPicPr>
        <p:blipFill>
          <a:blip r:embed="rId2"/>
          <a:stretch>
            <a:fillRect/>
          </a:stretch>
        </p:blipFill>
        <p:spPr>
          <a:xfrm>
            <a:off x="255513" y="239425"/>
            <a:ext cx="6120914" cy="749873"/>
          </a:xfrm>
          <a:prstGeom prst="rect">
            <a:avLst/>
          </a:prstGeom>
        </p:spPr>
      </p:pic>
    </p:spTree>
    <p:extLst>
      <p:ext uri="{BB962C8B-B14F-4D97-AF65-F5344CB8AC3E}">
        <p14:creationId xmlns:p14="http://schemas.microsoft.com/office/powerpoint/2010/main" val="2631080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6AD2A3-F2D0-4C3E-B3CE-92AF35B0A1AE}"/>
              </a:ext>
            </a:extLst>
          </p:cNvPr>
          <p:cNvSpPr>
            <a:spLocks noGrp="1"/>
          </p:cNvSpPr>
          <p:nvPr>
            <p:ph type="ctrTitle"/>
          </p:nvPr>
        </p:nvSpPr>
        <p:spPr>
          <a:xfrm>
            <a:off x="1524000" y="1122363"/>
            <a:ext cx="9144000" cy="554037"/>
          </a:xfrm>
        </p:spPr>
        <p:txBody>
          <a:bodyPr>
            <a:noAutofit/>
          </a:bodyPr>
          <a:lstStyle/>
          <a:p>
            <a:r>
              <a:rPr lang="it-IT" sz="3200" b="1" dirty="0">
                <a:solidFill>
                  <a:schemeClr val="accent1"/>
                </a:solidFill>
                <a:latin typeface="+mn-lt"/>
              </a:rPr>
              <a:t>CREDITO DI IMPOSTA PER LA SANIFICAZIONE E L’ACQUISTO DEI DPI</a:t>
            </a:r>
          </a:p>
        </p:txBody>
      </p:sp>
      <p:sp>
        <p:nvSpPr>
          <p:cNvPr id="3" name="Sottotitolo 2">
            <a:extLst>
              <a:ext uri="{FF2B5EF4-FFF2-40B4-BE49-F238E27FC236}">
                <a16:creationId xmlns:a16="http://schemas.microsoft.com/office/drawing/2014/main" id="{99E89C10-74FA-453A-9F2E-F0DAF3524A29}"/>
              </a:ext>
            </a:extLst>
          </p:cNvPr>
          <p:cNvSpPr>
            <a:spLocks noGrp="1"/>
          </p:cNvSpPr>
          <p:nvPr>
            <p:ph type="subTitle" idx="1"/>
          </p:nvPr>
        </p:nvSpPr>
        <p:spPr>
          <a:xfrm>
            <a:off x="1524000" y="1905000"/>
            <a:ext cx="9144000" cy="4175760"/>
          </a:xfrm>
        </p:spPr>
        <p:txBody>
          <a:bodyPr>
            <a:normAutofit lnSpcReduction="10000"/>
          </a:bodyPr>
          <a:lstStyle/>
          <a:p>
            <a:r>
              <a:rPr lang="it-IT" sz="2800" b="1" dirty="0">
                <a:solidFill>
                  <a:schemeClr val="accent6">
                    <a:lumMod val="75000"/>
                  </a:schemeClr>
                </a:solidFill>
              </a:rPr>
              <a:t>D.L. del 8 aprile 2020 n. 23 (Decreto Liquidità)</a:t>
            </a:r>
          </a:p>
          <a:p>
            <a:r>
              <a:rPr lang="it-IT" sz="2800" b="1" dirty="0">
                <a:solidFill>
                  <a:schemeClr val="accent6">
                    <a:lumMod val="75000"/>
                  </a:schemeClr>
                </a:solidFill>
              </a:rPr>
              <a:t> art. 30/Circolare 9/E del 13 aprile 2020</a:t>
            </a:r>
          </a:p>
          <a:p>
            <a:pPr algn="l"/>
            <a:endParaRPr lang="it-IT" sz="2800" dirty="0"/>
          </a:p>
          <a:p>
            <a:pPr algn="l"/>
            <a:r>
              <a:rPr lang="it-IT" sz="2800" dirty="0">
                <a:solidFill>
                  <a:schemeClr val="accent6">
                    <a:lumMod val="75000"/>
                  </a:schemeClr>
                </a:solidFill>
              </a:rPr>
              <a:t>Anche il Decreto Liquidità non ricomprende gli Enti del Terzo Settore quali beneficiari del credito di imposta in commento.</a:t>
            </a:r>
          </a:p>
          <a:p>
            <a:pPr algn="l"/>
            <a:endParaRPr lang="it-IT" sz="2800" dirty="0">
              <a:solidFill>
                <a:schemeClr val="accent6">
                  <a:lumMod val="75000"/>
                </a:schemeClr>
              </a:solidFill>
            </a:endParaRPr>
          </a:p>
          <a:p>
            <a:pPr algn="l"/>
            <a:r>
              <a:rPr lang="it-IT" sz="2800" dirty="0">
                <a:solidFill>
                  <a:schemeClr val="accent6">
                    <a:lumMod val="75000"/>
                  </a:schemeClr>
                </a:solidFill>
              </a:rPr>
              <a:t>Il Decreto Legge estende solo il beneficio fiscale ad ulteriori spese esemplificate anche nella circolare n. 9/E del 13 aprile 2020. </a:t>
            </a:r>
          </a:p>
          <a:p>
            <a:pPr algn="l"/>
            <a:endParaRPr lang="it-IT" dirty="0"/>
          </a:p>
        </p:txBody>
      </p:sp>
      <p:pic>
        <p:nvPicPr>
          <p:cNvPr id="4" name="Immagine 3">
            <a:extLst>
              <a:ext uri="{FF2B5EF4-FFF2-40B4-BE49-F238E27FC236}">
                <a16:creationId xmlns:a16="http://schemas.microsoft.com/office/drawing/2014/main" id="{A9F9E019-74A1-4451-8E56-981D17DA9889}"/>
              </a:ext>
            </a:extLst>
          </p:cNvPr>
          <p:cNvPicPr>
            <a:picLocks noChangeAspect="1"/>
          </p:cNvPicPr>
          <p:nvPr/>
        </p:nvPicPr>
        <p:blipFill>
          <a:blip r:embed="rId2"/>
          <a:stretch>
            <a:fillRect/>
          </a:stretch>
        </p:blipFill>
        <p:spPr>
          <a:xfrm>
            <a:off x="231383" y="357250"/>
            <a:ext cx="6120914" cy="749873"/>
          </a:xfrm>
          <a:prstGeom prst="rect">
            <a:avLst/>
          </a:prstGeom>
        </p:spPr>
      </p:pic>
    </p:spTree>
    <p:extLst>
      <p:ext uri="{BB962C8B-B14F-4D97-AF65-F5344CB8AC3E}">
        <p14:creationId xmlns:p14="http://schemas.microsoft.com/office/powerpoint/2010/main" val="392720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1C15F4-461B-4988-BC7F-E64F2DC3724B}"/>
              </a:ext>
            </a:extLst>
          </p:cNvPr>
          <p:cNvSpPr>
            <a:spLocks noGrp="1"/>
          </p:cNvSpPr>
          <p:nvPr>
            <p:ph type="ctrTitle"/>
          </p:nvPr>
        </p:nvSpPr>
        <p:spPr>
          <a:xfrm>
            <a:off x="1524000" y="523875"/>
            <a:ext cx="9144000" cy="1038225"/>
          </a:xfrm>
        </p:spPr>
        <p:txBody>
          <a:bodyPr>
            <a:normAutofit/>
          </a:bodyPr>
          <a:lstStyle/>
          <a:p>
            <a:r>
              <a:rPr lang="it-IT" sz="3200" b="1" dirty="0">
                <a:solidFill>
                  <a:schemeClr val="accent1"/>
                </a:solidFill>
                <a:latin typeface="+mn-lt"/>
              </a:rPr>
              <a:t>CREDITO I IMPOSTA PER LA SANIFICAZIONE E L’ACQUISTO DEI DPI</a:t>
            </a:r>
          </a:p>
        </p:txBody>
      </p:sp>
      <p:sp>
        <p:nvSpPr>
          <p:cNvPr id="3" name="Sottotitolo 2">
            <a:extLst>
              <a:ext uri="{FF2B5EF4-FFF2-40B4-BE49-F238E27FC236}">
                <a16:creationId xmlns:a16="http://schemas.microsoft.com/office/drawing/2014/main" id="{9A0F5430-0780-45DE-A92D-D0E7B9D6B084}"/>
              </a:ext>
            </a:extLst>
          </p:cNvPr>
          <p:cNvSpPr>
            <a:spLocks noGrp="1"/>
          </p:cNvSpPr>
          <p:nvPr>
            <p:ph type="subTitle" idx="1"/>
          </p:nvPr>
        </p:nvSpPr>
        <p:spPr>
          <a:xfrm>
            <a:off x="828675" y="1724025"/>
            <a:ext cx="10287000" cy="4840861"/>
          </a:xfrm>
        </p:spPr>
        <p:txBody>
          <a:bodyPr>
            <a:noAutofit/>
          </a:bodyPr>
          <a:lstStyle/>
          <a:p>
            <a:r>
              <a:rPr lang="it-IT" sz="2800" b="1" dirty="0">
                <a:solidFill>
                  <a:schemeClr val="accent6">
                    <a:lumMod val="75000"/>
                  </a:schemeClr>
                </a:solidFill>
              </a:rPr>
              <a:t>D.L. del 19 maggio 2020 n. 34 (Decreto Rilancio Italia), art. 125</a:t>
            </a:r>
          </a:p>
          <a:p>
            <a:endParaRPr lang="it-IT" sz="800" b="1" dirty="0">
              <a:solidFill>
                <a:schemeClr val="accent6">
                  <a:lumMod val="75000"/>
                </a:schemeClr>
              </a:solidFill>
            </a:endParaRPr>
          </a:p>
          <a:p>
            <a:pPr algn="just"/>
            <a:r>
              <a:rPr lang="it-IT" sz="2800" dirty="0">
                <a:solidFill>
                  <a:schemeClr val="accent6">
                    <a:lumMod val="75000"/>
                  </a:schemeClr>
                </a:solidFill>
              </a:rPr>
              <a:t>ai  soggetti  esercenti attività d'impresa, arti e professioni, agli enti  non  commerciali, compresi gli enti del Terzo settore e gli enti  religiosi  civilmente riconosciuti, spetta un credito d'imposta in misura pari  al  60  per cento delle spese sostenute  nel  2020  per  la  sanificazione  degli ambienti e degli strumenti  utilizzati,  </a:t>
            </a:r>
            <a:r>
              <a:rPr lang="it-IT" sz="2800" dirty="0" err="1">
                <a:solidFill>
                  <a:schemeClr val="accent6">
                    <a:lumMod val="75000"/>
                  </a:schemeClr>
                </a:solidFill>
              </a:rPr>
              <a:t>nonchè</a:t>
            </a:r>
            <a:r>
              <a:rPr lang="it-IT" sz="2800" dirty="0">
                <a:solidFill>
                  <a:schemeClr val="accent6">
                    <a:lumMod val="75000"/>
                  </a:schemeClr>
                </a:solidFill>
              </a:rPr>
              <a:t>  per  l'acquisto  di dispositivi di protezione individuale e di altri dispositivi  atti  a garantire la  salute  dei  lavoratori  e  degli  utenti.  Il  credito d'imposta spetta fino ad  un  massimo  di  60.000  euro  per  ciascun beneficiario, nel limite complessivo  di  200  milioni  di  euro  per l'anno 2020. </a:t>
            </a:r>
          </a:p>
          <a:p>
            <a:endParaRPr lang="it-IT" sz="2800" dirty="0"/>
          </a:p>
        </p:txBody>
      </p:sp>
      <p:pic>
        <p:nvPicPr>
          <p:cNvPr id="4" name="Immagine 3">
            <a:extLst>
              <a:ext uri="{FF2B5EF4-FFF2-40B4-BE49-F238E27FC236}">
                <a16:creationId xmlns:a16="http://schemas.microsoft.com/office/drawing/2014/main" id="{797AD77F-AF7D-46EB-BA8E-D3C346249E11}"/>
              </a:ext>
            </a:extLst>
          </p:cNvPr>
          <p:cNvPicPr>
            <a:picLocks noChangeAspect="1"/>
          </p:cNvPicPr>
          <p:nvPr/>
        </p:nvPicPr>
        <p:blipFill>
          <a:blip r:embed="rId2"/>
          <a:stretch>
            <a:fillRect/>
          </a:stretch>
        </p:blipFill>
        <p:spPr>
          <a:xfrm>
            <a:off x="264403" y="293114"/>
            <a:ext cx="6120914" cy="749873"/>
          </a:xfrm>
          <a:prstGeom prst="rect">
            <a:avLst/>
          </a:prstGeom>
        </p:spPr>
      </p:pic>
    </p:spTree>
    <p:extLst>
      <p:ext uri="{BB962C8B-B14F-4D97-AF65-F5344CB8AC3E}">
        <p14:creationId xmlns:p14="http://schemas.microsoft.com/office/powerpoint/2010/main" val="1757716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1B7A07-EBEC-4C3C-A3E0-FF80880A6004}"/>
              </a:ext>
            </a:extLst>
          </p:cNvPr>
          <p:cNvSpPr>
            <a:spLocks noGrp="1"/>
          </p:cNvSpPr>
          <p:nvPr>
            <p:ph type="ctrTitle"/>
          </p:nvPr>
        </p:nvSpPr>
        <p:spPr>
          <a:xfrm>
            <a:off x="1524000" y="638176"/>
            <a:ext cx="9144000" cy="1085850"/>
          </a:xfrm>
        </p:spPr>
        <p:txBody>
          <a:bodyPr>
            <a:normAutofit/>
          </a:bodyPr>
          <a:lstStyle/>
          <a:p>
            <a:r>
              <a:rPr lang="it-IT" sz="3200" b="1" dirty="0">
                <a:solidFill>
                  <a:schemeClr val="accent1"/>
                </a:solidFill>
                <a:latin typeface="+mn-lt"/>
              </a:rPr>
              <a:t>CREDITO DI IMPOSTA PER LA SANIFICAZIONE E L’ACQUISTO DEI DPI</a:t>
            </a:r>
          </a:p>
        </p:txBody>
      </p:sp>
      <p:sp>
        <p:nvSpPr>
          <p:cNvPr id="3" name="Sottotitolo 2">
            <a:extLst>
              <a:ext uri="{FF2B5EF4-FFF2-40B4-BE49-F238E27FC236}">
                <a16:creationId xmlns:a16="http://schemas.microsoft.com/office/drawing/2014/main" id="{14865654-6881-43BB-BD6C-C6119451A398}"/>
              </a:ext>
            </a:extLst>
          </p:cNvPr>
          <p:cNvSpPr>
            <a:spLocks noGrp="1"/>
          </p:cNvSpPr>
          <p:nvPr>
            <p:ph type="subTitle" idx="1"/>
          </p:nvPr>
        </p:nvSpPr>
        <p:spPr>
          <a:xfrm>
            <a:off x="1019175" y="2343150"/>
            <a:ext cx="9648825" cy="3966210"/>
          </a:xfrm>
        </p:spPr>
        <p:txBody>
          <a:bodyPr>
            <a:normAutofit/>
          </a:bodyPr>
          <a:lstStyle/>
          <a:p>
            <a:r>
              <a:rPr lang="it-IT" sz="2800" b="1" dirty="0">
                <a:solidFill>
                  <a:schemeClr val="accent6">
                    <a:lumMod val="75000"/>
                  </a:schemeClr>
                </a:solidFill>
              </a:rPr>
              <a:t>D.L. del 19 maggio 2020 n. 34 (Decreto Rilancio Italia), art. 125</a:t>
            </a:r>
          </a:p>
          <a:p>
            <a:endParaRPr lang="it-IT" dirty="0"/>
          </a:p>
          <a:p>
            <a:pPr algn="l"/>
            <a:r>
              <a:rPr lang="it-IT" sz="2800" dirty="0">
                <a:solidFill>
                  <a:schemeClr val="accent6">
                    <a:lumMod val="75000"/>
                  </a:schemeClr>
                </a:solidFill>
              </a:rPr>
              <a:t>Gli ETS e gli enti religiosi civilmente riconosciuti sono finalmente beneficiari del credito imposta;</a:t>
            </a:r>
          </a:p>
          <a:p>
            <a:endParaRPr lang="it-IT" sz="2800" dirty="0">
              <a:solidFill>
                <a:schemeClr val="accent6">
                  <a:lumMod val="75000"/>
                </a:schemeClr>
              </a:solidFill>
            </a:endParaRPr>
          </a:p>
          <a:p>
            <a:pPr algn="l"/>
            <a:r>
              <a:rPr lang="it-IT" sz="2800" dirty="0">
                <a:solidFill>
                  <a:schemeClr val="accent6">
                    <a:lumMod val="75000"/>
                  </a:schemeClr>
                </a:solidFill>
              </a:rPr>
              <a:t>Viene aumentato il limite annuo di spesa da € 20.000,00 ad  60.000,00</a:t>
            </a:r>
          </a:p>
          <a:p>
            <a:endParaRPr lang="it-IT" dirty="0"/>
          </a:p>
        </p:txBody>
      </p:sp>
      <p:pic>
        <p:nvPicPr>
          <p:cNvPr id="4" name="Immagine 3">
            <a:extLst>
              <a:ext uri="{FF2B5EF4-FFF2-40B4-BE49-F238E27FC236}">
                <a16:creationId xmlns:a16="http://schemas.microsoft.com/office/drawing/2014/main" id="{CA236D16-D69F-4CE6-949E-3DFFBD25BEB5}"/>
              </a:ext>
            </a:extLst>
          </p:cNvPr>
          <p:cNvPicPr>
            <a:picLocks noChangeAspect="1"/>
          </p:cNvPicPr>
          <p:nvPr/>
        </p:nvPicPr>
        <p:blipFill>
          <a:blip r:embed="rId2"/>
          <a:stretch>
            <a:fillRect/>
          </a:stretch>
        </p:blipFill>
        <p:spPr>
          <a:xfrm>
            <a:off x="373623" y="431228"/>
            <a:ext cx="6120914" cy="749873"/>
          </a:xfrm>
          <a:prstGeom prst="rect">
            <a:avLst/>
          </a:prstGeom>
        </p:spPr>
      </p:pic>
    </p:spTree>
    <p:extLst>
      <p:ext uri="{BB962C8B-B14F-4D97-AF65-F5344CB8AC3E}">
        <p14:creationId xmlns:p14="http://schemas.microsoft.com/office/powerpoint/2010/main" val="2946609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7B3082-4E91-426B-8A4D-864096EC649D}"/>
              </a:ext>
            </a:extLst>
          </p:cNvPr>
          <p:cNvSpPr>
            <a:spLocks noGrp="1"/>
          </p:cNvSpPr>
          <p:nvPr>
            <p:ph type="ctrTitle"/>
          </p:nvPr>
        </p:nvSpPr>
        <p:spPr>
          <a:xfrm>
            <a:off x="1524000" y="651511"/>
            <a:ext cx="9925050" cy="1062989"/>
          </a:xfrm>
        </p:spPr>
        <p:txBody>
          <a:bodyPr>
            <a:noAutofit/>
          </a:bodyPr>
          <a:lstStyle/>
          <a:p>
            <a:r>
              <a:rPr lang="it-IT" sz="3200" b="1" dirty="0">
                <a:solidFill>
                  <a:schemeClr val="accent1"/>
                </a:solidFill>
                <a:latin typeface="+mn-lt"/>
              </a:rPr>
              <a:t>CREDITO DI IMPOSTA PER LA SANIFICAZIONE E L’ACQUISTO DEI DPI</a:t>
            </a:r>
          </a:p>
        </p:txBody>
      </p:sp>
      <p:sp>
        <p:nvSpPr>
          <p:cNvPr id="3" name="Sottotitolo 2">
            <a:extLst>
              <a:ext uri="{FF2B5EF4-FFF2-40B4-BE49-F238E27FC236}">
                <a16:creationId xmlns:a16="http://schemas.microsoft.com/office/drawing/2014/main" id="{C51623E3-586E-4C55-8F6B-9F82D45E464F}"/>
              </a:ext>
            </a:extLst>
          </p:cNvPr>
          <p:cNvSpPr>
            <a:spLocks noGrp="1"/>
          </p:cNvSpPr>
          <p:nvPr>
            <p:ph type="subTitle" idx="1"/>
          </p:nvPr>
        </p:nvSpPr>
        <p:spPr>
          <a:xfrm>
            <a:off x="1524000" y="1874520"/>
            <a:ext cx="9144000" cy="4331970"/>
          </a:xfrm>
        </p:spPr>
        <p:txBody>
          <a:bodyPr>
            <a:normAutofit fontScale="92500" lnSpcReduction="10000"/>
          </a:bodyPr>
          <a:lstStyle/>
          <a:p>
            <a:r>
              <a:rPr lang="it-IT" sz="3000" b="1" dirty="0">
                <a:solidFill>
                  <a:schemeClr val="accent6">
                    <a:lumMod val="75000"/>
                  </a:schemeClr>
                </a:solidFill>
              </a:rPr>
              <a:t>Riepilogo spese agevolabili</a:t>
            </a:r>
          </a:p>
          <a:p>
            <a:endParaRPr lang="it-IT" sz="900" dirty="0">
              <a:solidFill>
                <a:schemeClr val="accent6">
                  <a:lumMod val="75000"/>
                </a:schemeClr>
              </a:solidFill>
            </a:endParaRPr>
          </a:p>
          <a:p>
            <a:pPr marL="342900" indent="-342900" algn="just">
              <a:buFont typeface="Arial" panose="020B0604020202020204" pitchFamily="34" charset="0"/>
              <a:buChar char="•"/>
            </a:pPr>
            <a:r>
              <a:rPr lang="it-IT" sz="3000" dirty="0">
                <a:solidFill>
                  <a:schemeClr val="accent6">
                    <a:lumMod val="75000"/>
                  </a:schemeClr>
                </a:solidFill>
              </a:rPr>
              <a:t>la sanificazione degli ambienti nei quali è esercitata l’attività lavorativa e istituzionale e degli strumenti utilizzati nell’ambito di tali attività;</a:t>
            </a:r>
          </a:p>
          <a:p>
            <a:pPr algn="just"/>
            <a:endParaRPr lang="it-IT" sz="900" dirty="0">
              <a:solidFill>
                <a:schemeClr val="accent6">
                  <a:lumMod val="75000"/>
                </a:schemeClr>
              </a:solidFill>
            </a:endParaRPr>
          </a:p>
          <a:p>
            <a:pPr marL="342900" indent="-342900" algn="just">
              <a:buFont typeface="Arial" panose="020B0604020202020204" pitchFamily="34" charset="0"/>
              <a:buChar char="•"/>
            </a:pPr>
            <a:r>
              <a:rPr lang="it-IT" sz="3000" dirty="0">
                <a:solidFill>
                  <a:schemeClr val="accent6">
                    <a:lumMod val="75000"/>
                  </a:schemeClr>
                </a:solidFill>
              </a:rPr>
              <a:t>l’acquisto di dispositivi di protezione individuale, quali mascherine, guanti, visiere e occhiali protettivi, tute di protezione e calzari, che siano conformi ai requisiti essenziali di sicurezza previsti dalla normativa europea;</a:t>
            </a:r>
          </a:p>
          <a:p>
            <a:pPr algn="just"/>
            <a:endParaRPr lang="it-IT" sz="900" dirty="0">
              <a:solidFill>
                <a:schemeClr val="accent6">
                  <a:lumMod val="75000"/>
                </a:schemeClr>
              </a:solidFill>
            </a:endParaRPr>
          </a:p>
          <a:p>
            <a:pPr marL="342900" indent="-342900" algn="just">
              <a:buFont typeface="Arial" panose="020B0604020202020204" pitchFamily="34" charset="0"/>
              <a:buChar char="•"/>
            </a:pPr>
            <a:r>
              <a:rPr lang="it-IT" sz="3000" dirty="0">
                <a:solidFill>
                  <a:schemeClr val="accent6">
                    <a:lumMod val="75000"/>
                  </a:schemeClr>
                </a:solidFill>
              </a:rPr>
              <a:t>l’acquisto di prodotti detergenti e disinfettanti;</a:t>
            </a:r>
          </a:p>
          <a:p>
            <a:endParaRPr lang="it-IT" dirty="0"/>
          </a:p>
        </p:txBody>
      </p:sp>
      <p:pic>
        <p:nvPicPr>
          <p:cNvPr id="4" name="Immagine 3">
            <a:extLst>
              <a:ext uri="{FF2B5EF4-FFF2-40B4-BE49-F238E27FC236}">
                <a16:creationId xmlns:a16="http://schemas.microsoft.com/office/drawing/2014/main" id="{A60F35C7-6F19-4E9B-9EBA-294E96E23203}"/>
              </a:ext>
            </a:extLst>
          </p:cNvPr>
          <p:cNvPicPr>
            <a:picLocks noChangeAspect="1"/>
          </p:cNvPicPr>
          <p:nvPr/>
        </p:nvPicPr>
        <p:blipFill>
          <a:blip r:embed="rId2"/>
          <a:stretch>
            <a:fillRect/>
          </a:stretch>
        </p:blipFill>
        <p:spPr>
          <a:xfrm>
            <a:off x="365611" y="433132"/>
            <a:ext cx="6120914" cy="749873"/>
          </a:xfrm>
          <a:prstGeom prst="rect">
            <a:avLst/>
          </a:prstGeom>
        </p:spPr>
      </p:pic>
    </p:spTree>
    <p:extLst>
      <p:ext uri="{BB962C8B-B14F-4D97-AF65-F5344CB8AC3E}">
        <p14:creationId xmlns:p14="http://schemas.microsoft.com/office/powerpoint/2010/main" val="526709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B296E3-AC07-41E9-8FF9-E3F4E2179DF3}"/>
              </a:ext>
            </a:extLst>
          </p:cNvPr>
          <p:cNvSpPr>
            <a:spLocks noGrp="1"/>
          </p:cNvSpPr>
          <p:nvPr>
            <p:ph type="title"/>
          </p:nvPr>
        </p:nvSpPr>
        <p:spPr>
          <a:xfrm>
            <a:off x="1885950" y="365125"/>
            <a:ext cx="9467850" cy="1325563"/>
          </a:xfrm>
        </p:spPr>
        <p:txBody>
          <a:bodyPr>
            <a:normAutofit/>
          </a:bodyPr>
          <a:lstStyle/>
          <a:p>
            <a:pPr algn="ctr"/>
            <a:r>
              <a:rPr lang="it-IT" sz="3200" b="1" dirty="0">
                <a:solidFill>
                  <a:srgbClr val="0070C0"/>
                </a:solidFill>
                <a:latin typeface="+mn-lt"/>
              </a:rPr>
              <a:t>CREDITO DI IMPOSTA PER LA SANIFICAZIONE E L’ACQUISTO DEI DPI</a:t>
            </a:r>
          </a:p>
        </p:txBody>
      </p:sp>
      <p:sp>
        <p:nvSpPr>
          <p:cNvPr id="3" name="Segnaposto contenuto 2">
            <a:extLst>
              <a:ext uri="{FF2B5EF4-FFF2-40B4-BE49-F238E27FC236}">
                <a16:creationId xmlns:a16="http://schemas.microsoft.com/office/drawing/2014/main" id="{45A44994-CD51-48A6-A2D9-0C8BD1AECCB5}"/>
              </a:ext>
            </a:extLst>
          </p:cNvPr>
          <p:cNvSpPr>
            <a:spLocks noGrp="1"/>
          </p:cNvSpPr>
          <p:nvPr>
            <p:ph idx="1"/>
          </p:nvPr>
        </p:nvSpPr>
        <p:spPr/>
        <p:txBody>
          <a:bodyPr>
            <a:normAutofit fontScale="92500" lnSpcReduction="20000"/>
          </a:bodyPr>
          <a:lstStyle/>
          <a:p>
            <a:pPr marL="0" indent="0" algn="ctr">
              <a:buNone/>
            </a:pPr>
            <a:r>
              <a:rPr lang="it-IT" sz="3000" b="1" dirty="0">
                <a:solidFill>
                  <a:schemeClr val="accent6">
                    <a:lumMod val="75000"/>
                  </a:schemeClr>
                </a:solidFill>
              </a:rPr>
              <a:t>Riepilogo spese agevolabili</a:t>
            </a:r>
          </a:p>
          <a:p>
            <a:endParaRPr lang="it-IT" sz="3000" dirty="0">
              <a:solidFill>
                <a:schemeClr val="accent6">
                  <a:lumMod val="75000"/>
                </a:schemeClr>
              </a:solidFill>
            </a:endParaRPr>
          </a:p>
          <a:p>
            <a:pPr algn="just"/>
            <a:r>
              <a:rPr lang="it-IT" sz="3000" dirty="0">
                <a:solidFill>
                  <a:schemeClr val="accent6">
                    <a:lumMod val="75000"/>
                  </a:schemeClr>
                </a:solidFill>
              </a:rPr>
              <a:t>l’acquisto di dispositivi di sicurezza diversi da quelli di cui alla lettera b), quali termometri, </a:t>
            </a:r>
            <a:r>
              <a:rPr lang="it-IT" sz="3000" dirty="0" err="1">
                <a:solidFill>
                  <a:schemeClr val="accent6">
                    <a:lumMod val="75000"/>
                  </a:schemeClr>
                </a:solidFill>
              </a:rPr>
              <a:t>termoscanner</a:t>
            </a:r>
            <a:r>
              <a:rPr lang="it-IT" sz="3000" dirty="0">
                <a:solidFill>
                  <a:schemeClr val="accent6">
                    <a:lumMod val="75000"/>
                  </a:schemeClr>
                </a:solidFill>
              </a:rPr>
              <a:t>, tappeti e vaschette decontaminanti e igienizzanti, che siano conformi ai requisiti essenziali di sicurezza previsti dalla normativa europea, ivi incluse le eventuali spese di installazione;</a:t>
            </a:r>
          </a:p>
          <a:p>
            <a:pPr algn="just"/>
            <a:endParaRPr lang="it-IT" sz="900" dirty="0">
              <a:solidFill>
                <a:schemeClr val="accent6">
                  <a:lumMod val="75000"/>
                </a:schemeClr>
              </a:solidFill>
            </a:endParaRPr>
          </a:p>
          <a:p>
            <a:pPr algn="just"/>
            <a:r>
              <a:rPr lang="it-IT" sz="3000" dirty="0">
                <a:solidFill>
                  <a:schemeClr val="accent6">
                    <a:lumMod val="75000"/>
                  </a:schemeClr>
                </a:solidFill>
              </a:rPr>
              <a:t>l’acquisto di dispositivi atti a garantire la distanza di sicurezza interpersonale, quali barriere e pannelli protettivi, ivi incluse le eventuali spese di installazione, quali barriere e pannelli protettivi, ivi incluse le eventuali spese di installazione.</a:t>
            </a:r>
          </a:p>
          <a:p>
            <a:endParaRPr lang="it-IT" dirty="0"/>
          </a:p>
        </p:txBody>
      </p:sp>
      <p:pic>
        <p:nvPicPr>
          <p:cNvPr id="4" name="Immagine 3">
            <a:extLst>
              <a:ext uri="{FF2B5EF4-FFF2-40B4-BE49-F238E27FC236}">
                <a16:creationId xmlns:a16="http://schemas.microsoft.com/office/drawing/2014/main" id="{334CD78F-3F17-4BF4-ACE2-FCD5C5557A3A}"/>
              </a:ext>
            </a:extLst>
          </p:cNvPr>
          <p:cNvPicPr>
            <a:picLocks noChangeAspect="1"/>
          </p:cNvPicPr>
          <p:nvPr/>
        </p:nvPicPr>
        <p:blipFill>
          <a:blip r:embed="rId2"/>
          <a:stretch>
            <a:fillRect/>
          </a:stretch>
        </p:blipFill>
        <p:spPr>
          <a:xfrm>
            <a:off x="393943" y="365125"/>
            <a:ext cx="6120914" cy="749873"/>
          </a:xfrm>
          <a:prstGeom prst="rect">
            <a:avLst/>
          </a:prstGeom>
        </p:spPr>
      </p:pic>
    </p:spTree>
    <p:extLst>
      <p:ext uri="{BB962C8B-B14F-4D97-AF65-F5344CB8AC3E}">
        <p14:creationId xmlns:p14="http://schemas.microsoft.com/office/powerpoint/2010/main" val="1650739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6EC8C3-1035-47CB-8B86-732DB2569BD3}"/>
              </a:ext>
            </a:extLst>
          </p:cNvPr>
          <p:cNvSpPr>
            <a:spLocks noGrp="1"/>
          </p:cNvSpPr>
          <p:nvPr>
            <p:ph type="ctrTitle"/>
          </p:nvPr>
        </p:nvSpPr>
        <p:spPr>
          <a:xfrm>
            <a:off x="1524000" y="1122363"/>
            <a:ext cx="9144000" cy="477837"/>
          </a:xfrm>
        </p:spPr>
        <p:txBody>
          <a:bodyPr>
            <a:noAutofit/>
          </a:bodyPr>
          <a:lstStyle/>
          <a:p>
            <a:r>
              <a:rPr lang="it-IT" sz="3200" b="1" dirty="0">
                <a:solidFill>
                  <a:schemeClr val="accent1"/>
                </a:solidFill>
                <a:latin typeface="+mn-lt"/>
              </a:rPr>
              <a:t>CREDITO DI IMPOSTA PER L’ADEGUAMENTO DEI LUOGHI DI LAVORO</a:t>
            </a:r>
          </a:p>
        </p:txBody>
      </p:sp>
      <p:sp>
        <p:nvSpPr>
          <p:cNvPr id="3" name="Sottotitolo 2">
            <a:extLst>
              <a:ext uri="{FF2B5EF4-FFF2-40B4-BE49-F238E27FC236}">
                <a16:creationId xmlns:a16="http://schemas.microsoft.com/office/drawing/2014/main" id="{3886993A-0723-4A8D-93D4-1349FAE40F4C}"/>
              </a:ext>
            </a:extLst>
          </p:cNvPr>
          <p:cNvSpPr>
            <a:spLocks noGrp="1"/>
          </p:cNvSpPr>
          <p:nvPr>
            <p:ph type="subTitle" idx="1"/>
          </p:nvPr>
        </p:nvSpPr>
        <p:spPr>
          <a:xfrm>
            <a:off x="1114425" y="2419350"/>
            <a:ext cx="9553575" cy="2838450"/>
          </a:xfrm>
        </p:spPr>
        <p:txBody>
          <a:bodyPr/>
          <a:lstStyle/>
          <a:p>
            <a:pPr algn="l"/>
            <a:r>
              <a:rPr lang="it-IT" sz="2800" dirty="0">
                <a:solidFill>
                  <a:schemeClr val="accent6">
                    <a:lumMod val="75000"/>
                  </a:schemeClr>
                </a:solidFill>
              </a:rPr>
              <a:t>Fonti normative e documenti di prassi:</a:t>
            </a:r>
          </a:p>
          <a:p>
            <a:pPr algn="l"/>
            <a:endParaRPr lang="it-IT" sz="2800" dirty="0">
              <a:solidFill>
                <a:schemeClr val="accent6">
                  <a:lumMod val="75000"/>
                </a:schemeClr>
              </a:solidFill>
            </a:endParaRPr>
          </a:p>
          <a:p>
            <a:pPr marL="342900" indent="-342900">
              <a:buFont typeface="Arial" panose="020B0604020202020204" pitchFamily="34" charset="0"/>
              <a:buChar char="•"/>
            </a:pPr>
            <a:r>
              <a:rPr lang="it-IT" sz="2800" dirty="0">
                <a:solidFill>
                  <a:schemeClr val="accent6">
                    <a:lumMod val="75000"/>
                  </a:schemeClr>
                </a:solidFill>
              </a:rPr>
              <a:t>D.L. del 19 maggio 2020 n. 34 (Decreto Rilancio Italia), art. 120</a:t>
            </a:r>
          </a:p>
          <a:p>
            <a:endParaRPr lang="it-IT" dirty="0"/>
          </a:p>
        </p:txBody>
      </p:sp>
      <p:pic>
        <p:nvPicPr>
          <p:cNvPr id="6" name="Immagine 5">
            <a:extLst>
              <a:ext uri="{FF2B5EF4-FFF2-40B4-BE49-F238E27FC236}">
                <a16:creationId xmlns:a16="http://schemas.microsoft.com/office/drawing/2014/main" id="{B1283AA2-5BDD-44B8-96B7-C6D9E0CE855C}"/>
              </a:ext>
            </a:extLst>
          </p:cNvPr>
          <p:cNvPicPr>
            <a:picLocks noChangeAspect="1"/>
          </p:cNvPicPr>
          <p:nvPr/>
        </p:nvPicPr>
        <p:blipFill>
          <a:blip r:embed="rId2"/>
          <a:stretch>
            <a:fillRect/>
          </a:stretch>
        </p:blipFill>
        <p:spPr>
          <a:xfrm>
            <a:off x="363463" y="372490"/>
            <a:ext cx="6120914" cy="749873"/>
          </a:xfrm>
          <a:prstGeom prst="rect">
            <a:avLst/>
          </a:prstGeom>
        </p:spPr>
      </p:pic>
    </p:spTree>
    <p:extLst>
      <p:ext uri="{BB962C8B-B14F-4D97-AF65-F5344CB8AC3E}">
        <p14:creationId xmlns:p14="http://schemas.microsoft.com/office/powerpoint/2010/main" val="16494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8035FC-C383-4C07-ABC5-BC511E476ED0}"/>
              </a:ext>
            </a:extLst>
          </p:cNvPr>
          <p:cNvSpPr>
            <a:spLocks noGrp="1"/>
          </p:cNvSpPr>
          <p:nvPr>
            <p:ph type="ctrTitle"/>
          </p:nvPr>
        </p:nvSpPr>
        <p:spPr>
          <a:xfrm>
            <a:off x="1523999" y="1122363"/>
            <a:ext cx="9248775" cy="544512"/>
          </a:xfrm>
        </p:spPr>
        <p:txBody>
          <a:bodyPr>
            <a:normAutofit fontScale="90000"/>
          </a:bodyPr>
          <a:lstStyle/>
          <a:p>
            <a:br>
              <a:rPr lang="it-IT" b="1" dirty="0">
                <a:solidFill>
                  <a:schemeClr val="accent1"/>
                </a:solidFill>
                <a:latin typeface="+mn-lt"/>
              </a:rPr>
            </a:br>
            <a:br>
              <a:rPr lang="it-IT" b="1" dirty="0">
                <a:solidFill>
                  <a:schemeClr val="accent1"/>
                </a:solidFill>
                <a:latin typeface="+mn-lt"/>
              </a:rPr>
            </a:br>
            <a:br>
              <a:rPr lang="it-IT" b="1" dirty="0">
                <a:solidFill>
                  <a:schemeClr val="accent1"/>
                </a:solidFill>
                <a:latin typeface="+mn-lt"/>
              </a:rPr>
            </a:br>
            <a:r>
              <a:rPr lang="it-IT" sz="3600" b="1" dirty="0">
                <a:solidFill>
                  <a:schemeClr val="accent1"/>
                </a:solidFill>
                <a:latin typeface="+mn-lt"/>
              </a:rPr>
              <a:t>CREDITO DI IMPOSTA PER L’ADEGUAMENTO DEI LUOGHI DI LAVORO</a:t>
            </a:r>
          </a:p>
        </p:txBody>
      </p:sp>
      <p:sp>
        <p:nvSpPr>
          <p:cNvPr id="3" name="Sottotitolo 2">
            <a:extLst>
              <a:ext uri="{FF2B5EF4-FFF2-40B4-BE49-F238E27FC236}">
                <a16:creationId xmlns:a16="http://schemas.microsoft.com/office/drawing/2014/main" id="{0694B3C8-7768-456C-B18F-46E691F08137}"/>
              </a:ext>
            </a:extLst>
          </p:cNvPr>
          <p:cNvSpPr>
            <a:spLocks noGrp="1"/>
          </p:cNvSpPr>
          <p:nvPr>
            <p:ph type="subTitle" idx="1"/>
          </p:nvPr>
        </p:nvSpPr>
        <p:spPr>
          <a:xfrm>
            <a:off x="1247775" y="1872236"/>
            <a:ext cx="9420225" cy="4494273"/>
          </a:xfrm>
        </p:spPr>
        <p:txBody>
          <a:bodyPr>
            <a:normAutofit/>
          </a:bodyPr>
          <a:lstStyle/>
          <a:p>
            <a:r>
              <a:rPr lang="it-IT" sz="2800" b="1" dirty="0">
                <a:solidFill>
                  <a:schemeClr val="accent6">
                    <a:lumMod val="75000"/>
                  </a:schemeClr>
                </a:solidFill>
              </a:rPr>
              <a:t>D.L. del 19 maggio 2020 n. 34 (Decreto Rilancio Italia), art. 120</a:t>
            </a:r>
          </a:p>
          <a:p>
            <a:endParaRPr lang="it-IT" sz="2800" dirty="0">
              <a:solidFill>
                <a:schemeClr val="accent6">
                  <a:lumMod val="75000"/>
                </a:schemeClr>
              </a:solidFill>
            </a:endParaRPr>
          </a:p>
          <a:p>
            <a:pPr algn="just"/>
            <a:r>
              <a:rPr lang="it-IT" sz="2800" dirty="0">
                <a:solidFill>
                  <a:schemeClr val="accent6">
                    <a:lumMod val="75000"/>
                  </a:schemeClr>
                </a:solidFill>
              </a:rPr>
              <a:t>Anche la disposizione in commento riconosce un credito di imposta nella misura del 60% per le spese sostenute nel 2020 fino ad un massimo  di € 80.000,00 e volte a:</a:t>
            </a:r>
          </a:p>
          <a:p>
            <a:endParaRPr lang="it-IT" sz="2800" dirty="0">
              <a:solidFill>
                <a:schemeClr val="accent6">
                  <a:lumMod val="75000"/>
                </a:schemeClr>
              </a:solidFill>
            </a:endParaRPr>
          </a:p>
          <a:p>
            <a:pPr marL="342900" indent="-342900" algn="just">
              <a:buFont typeface="Arial" panose="020B0604020202020204" pitchFamily="34" charset="0"/>
              <a:buChar char="•"/>
            </a:pPr>
            <a:r>
              <a:rPr lang="it-IT" sz="2800" dirty="0">
                <a:solidFill>
                  <a:schemeClr val="accent6">
                    <a:lumMod val="75000"/>
                  </a:schemeClr>
                </a:solidFill>
              </a:rPr>
              <a:t>Realizzare interventi  necessari  per far rispettare le prescrizioni sanitarie e le misure di  contenimento contro la diffusione del virus COVID-19</a:t>
            </a:r>
          </a:p>
          <a:p>
            <a:endParaRPr lang="it-IT" dirty="0"/>
          </a:p>
        </p:txBody>
      </p:sp>
      <p:pic>
        <p:nvPicPr>
          <p:cNvPr id="5" name="Immagine 4">
            <a:extLst>
              <a:ext uri="{FF2B5EF4-FFF2-40B4-BE49-F238E27FC236}">
                <a16:creationId xmlns:a16="http://schemas.microsoft.com/office/drawing/2014/main" id="{2FD984A7-BD3F-47A2-855D-FD9A1C2C2450}"/>
              </a:ext>
            </a:extLst>
          </p:cNvPr>
          <p:cNvPicPr>
            <a:picLocks noChangeAspect="1"/>
          </p:cNvPicPr>
          <p:nvPr/>
        </p:nvPicPr>
        <p:blipFill>
          <a:blip r:embed="rId2"/>
          <a:stretch>
            <a:fillRect/>
          </a:stretch>
        </p:blipFill>
        <p:spPr>
          <a:xfrm>
            <a:off x="322823" y="372490"/>
            <a:ext cx="6120914" cy="749873"/>
          </a:xfrm>
          <a:prstGeom prst="rect">
            <a:avLst/>
          </a:prstGeom>
        </p:spPr>
      </p:pic>
    </p:spTree>
    <p:extLst>
      <p:ext uri="{BB962C8B-B14F-4D97-AF65-F5344CB8AC3E}">
        <p14:creationId xmlns:p14="http://schemas.microsoft.com/office/powerpoint/2010/main" val="3100116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85537C-2631-4927-93ED-9ABA3D704655}"/>
              </a:ext>
            </a:extLst>
          </p:cNvPr>
          <p:cNvSpPr>
            <a:spLocks noGrp="1"/>
          </p:cNvSpPr>
          <p:nvPr>
            <p:ph type="ctrTitle"/>
          </p:nvPr>
        </p:nvSpPr>
        <p:spPr>
          <a:xfrm>
            <a:off x="1524000" y="1122364"/>
            <a:ext cx="9144000" cy="506412"/>
          </a:xfrm>
        </p:spPr>
        <p:txBody>
          <a:bodyPr>
            <a:noAutofit/>
          </a:bodyPr>
          <a:lstStyle/>
          <a:p>
            <a:r>
              <a:rPr lang="it-IT" sz="3200" b="1" dirty="0">
                <a:solidFill>
                  <a:schemeClr val="accent1"/>
                </a:solidFill>
                <a:latin typeface="+mn-lt"/>
              </a:rPr>
              <a:t>CREDITO DI IMPOSTA PER L’ADEGUAMENTO DEI LUOGHI DI LAVORO</a:t>
            </a:r>
          </a:p>
        </p:txBody>
      </p:sp>
      <p:sp>
        <p:nvSpPr>
          <p:cNvPr id="3" name="Sottotitolo 2">
            <a:extLst>
              <a:ext uri="{FF2B5EF4-FFF2-40B4-BE49-F238E27FC236}">
                <a16:creationId xmlns:a16="http://schemas.microsoft.com/office/drawing/2014/main" id="{7EC86CA9-7D17-484C-B3B4-7261F060F0B9}"/>
              </a:ext>
            </a:extLst>
          </p:cNvPr>
          <p:cNvSpPr>
            <a:spLocks noGrp="1"/>
          </p:cNvSpPr>
          <p:nvPr>
            <p:ph type="subTitle" idx="1"/>
          </p:nvPr>
        </p:nvSpPr>
        <p:spPr>
          <a:xfrm>
            <a:off x="981075" y="1872237"/>
            <a:ext cx="9686925" cy="4519037"/>
          </a:xfrm>
        </p:spPr>
        <p:txBody>
          <a:bodyPr>
            <a:normAutofit fontScale="92500" lnSpcReduction="10000"/>
          </a:bodyPr>
          <a:lstStyle/>
          <a:p>
            <a:r>
              <a:rPr lang="it-IT" sz="3000" b="1" dirty="0">
                <a:solidFill>
                  <a:schemeClr val="accent6">
                    <a:lumMod val="75000"/>
                  </a:schemeClr>
                </a:solidFill>
              </a:rPr>
              <a:t>D.L. del 19 maggio 2020 n. 34 (Decreto Rilancio Italia), art. 120</a:t>
            </a:r>
          </a:p>
          <a:p>
            <a:endParaRPr lang="it-IT" sz="3000" dirty="0">
              <a:solidFill>
                <a:schemeClr val="accent6">
                  <a:lumMod val="75000"/>
                </a:schemeClr>
              </a:solidFill>
            </a:endParaRPr>
          </a:p>
          <a:p>
            <a:pPr algn="l"/>
            <a:r>
              <a:rPr lang="it-IT" sz="3000" dirty="0">
                <a:solidFill>
                  <a:schemeClr val="accent6">
                    <a:lumMod val="75000"/>
                  </a:schemeClr>
                </a:solidFill>
              </a:rPr>
              <a:t>Interventi agevolabili:</a:t>
            </a:r>
          </a:p>
          <a:p>
            <a:pPr algn="l"/>
            <a:endParaRPr lang="it-IT" sz="3000" dirty="0">
              <a:solidFill>
                <a:schemeClr val="accent6">
                  <a:lumMod val="75000"/>
                </a:schemeClr>
              </a:solidFill>
            </a:endParaRPr>
          </a:p>
          <a:p>
            <a:pPr marL="342900" indent="-342900" algn="l">
              <a:buFont typeface="Arial" panose="020B0604020202020204" pitchFamily="34" charset="0"/>
              <a:buChar char="•"/>
            </a:pPr>
            <a:r>
              <a:rPr lang="it-IT" sz="3000" dirty="0">
                <a:solidFill>
                  <a:schemeClr val="accent6">
                    <a:lumMod val="75000"/>
                  </a:schemeClr>
                </a:solidFill>
              </a:rPr>
              <a:t>edilizi necessari  per  il  rifacimento  di  spogliatoi  e  mense;</a:t>
            </a:r>
          </a:p>
          <a:p>
            <a:pPr algn="l"/>
            <a:endParaRPr lang="it-IT" sz="3000" dirty="0">
              <a:solidFill>
                <a:schemeClr val="accent6">
                  <a:lumMod val="75000"/>
                </a:schemeClr>
              </a:solidFill>
            </a:endParaRPr>
          </a:p>
          <a:p>
            <a:pPr marL="342900" indent="-342900" algn="l">
              <a:buFont typeface="Arial" panose="020B0604020202020204" pitchFamily="34" charset="0"/>
              <a:buChar char="•"/>
            </a:pPr>
            <a:r>
              <a:rPr lang="it-IT" sz="3000" dirty="0">
                <a:solidFill>
                  <a:schemeClr val="accent6">
                    <a:lumMod val="75000"/>
                  </a:schemeClr>
                </a:solidFill>
              </a:rPr>
              <a:t>per   la realizzazione  di  spazi  medici;</a:t>
            </a:r>
          </a:p>
          <a:p>
            <a:pPr algn="l"/>
            <a:endParaRPr lang="it-IT" sz="3000" dirty="0">
              <a:solidFill>
                <a:schemeClr val="accent6">
                  <a:lumMod val="75000"/>
                </a:schemeClr>
              </a:solidFill>
            </a:endParaRPr>
          </a:p>
          <a:p>
            <a:pPr marL="342900" indent="-342900" algn="l">
              <a:buFont typeface="Arial" panose="020B0604020202020204" pitchFamily="34" charset="0"/>
              <a:buChar char="•"/>
            </a:pPr>
            <a:r>
              <a:rPr lang="it-IT" sz="3000" dirty="0">
                <a:solidFill>
                  <a:schemeClr val="accent6">
                    <a:lumMod val="75000"/>
                  </a:schemeClr>
                </a:solidFill>
              </a:rPr>
              <a:t>per la realizzazione di ingressi  e  spazi   comuni;</a:t>
            </a:r>
          </a:p>
          <a:p>
            <a:endParaRPr lang="it-IT" dirty="0"/>
          </a:p>
        </p:txBody>
      </p:sp>
      <p:pic>
        <p:nvPicPr>
          <p:cNvPr id="4" name="Immagine 3">
            <a:extLst>
              <a:ext uri="{FF2B5EF4-FFF2-40B4-BE49-F238E27FC236}">
                <a16:creationId xmlns:a16="http://schemas.microsoft.com/office/drawing/2014/main" id="{74CB6228-F789-44EF-9FD8-078B76A9441F}"/>
              </a:ext>
            </a:extLst>
          </p:cNvPr>
          <p:cNvPicPr>
            <a:picLocks noChangeAspect="1"/>
          </p:cNvPicPr>
          <p:nvPr/>
        </p:nvPicPr>
        <p:blipFill>
          <a:blip r:embed="rId2"/>
          <a:stretch>
            <a:fillRect/>
          </a:stretch>
        </p:blipFill>
        <p:spPr>
          <a:xfrm>
            <a:off x="292343" y="372491"/>
            <a:ext cx="6120914" cy="749873"/>
          </a:xfrm>
          <a:prstGeom prst="rect">
            <a:avLst/>
          </a:prstGeom>
        </p:spPr>
      </p:pic>
    </p:spTree>
    <p:extLst>
      <p:ext uri="{BB962C8B-B14F-4D97-AF65-F5344CB8AC3E}">
        <p14:creationId xmlns:p14="http://schemas.microsoft.com/office/powerpoint/2010/main" val="3190326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68AEAC-8D64-464A-9273-1447C280E8B3}"/>
              </a:ext>
            </a:extLst>
          </p:cNvPr>
          <p:cNvSpPr>
            <a:spLocks noGrp="1"/>
          </p:cNvSpPr>
          <p:nvPr>
            <p:ph type="title"/>
          </p:nvPr>
        </p:nvSpPr>
        <p:spPr/>
        <p:txBody>
          <a:bodyPr/>
          <a:lstStyle/>
          <a:p>
            <a:pPr algn="ctr"/>
            <a:r>
              <a:rPr lang="it-IT" sz="3200" b="1" dirty="0">
                <a:solidFill>
                  <a:schemeClr val="accent1"/>
                </a:solidFill>
                <a:latin typeface="+mn-lt"/>
                <a:cs typeface="Arial" panose="020B0604020202020204" pitchFamily="34" charset="0"/>
              </a:rPr>
              <a:t>CREDITO</a:t>
            </a:r>
            <a:r>
              <a:rPr lang="it-IT" sz="4400" b="1" dirty="0">
                <a:solidFill>
                  <a:schemeClr val="accent1"/>
                </a:solidFill>
                <a:cs typeface="Arial" panose="020B0604020202020204" pitchFamily="34" charset="0"/>
              </a:rPr>
              <a:t> </a:t>
            </a:r>
            <a:r>
              <a:rPr lang="it-IT" sz="3200" b="1" dirty="0">
                <a:solidFill>
                  <a:schemeClr val="accent1"/>
                </a:solidFill>
                <a:latin typeface="+mn-lt"/>
                <a:cs typeface="Arial" panose="020B0604020202020204" pitchFamily="34" charset="0"/>
              </a:rPr>
              <a:t>DI IMPOSTA PER CANONI DI LOCAZIONE</a:t>
            </a:r>
          </a:p>
        </p:txBody>
      </p:sp>
      <p:sp>
        <p:nvSpPr>
          <p:cNvPr id="3" name="Segnaposto contenuto 2">
            <a:extLst>
              <a:ext uri="{FF2B5EF4-FFF2-40B4-BE49-F238E27FC236}">
                <a16:creationId xmlns:a16="http://schemas.microsoft.com/office/drawing/2014/main" id="{F0ABDFB2-5CAB-4D3A-A12E-E96A2AC4813B}"/>
              </a:ext>
            </a:extLst>
          </p:cNvPr>
          <p:cNvSpPr>
            <a:spLocks noGrp="1"/>
          </p:cNvSpPr>
          <p:nvPr>
            <p:ph idx="1"/>
          </p:nvPr>
        </p:nvSpPr>
        <p:spPr>
          <a:xfrm>
            <a:off x="1103312" y="1476375"/>
            <a:ext cx="9443603" cy="5173807"/>
          </a:xfrm>
        </p:spPr>
        <p:txBody>
          <a:bodyPr>
            <a:normAutofit fontScale="70000" lnSpcReduction="20000"/>
          </a:bodyPr>
          <a:lstStyle/>
          <a:p>
            <a:pPr marL="0" indent="0" algn="ctr">
              <a:buNone/>
            </a:pPr>
            <a:r>
              <a:rPr lang="it-IT" sz="3600" b="1" dirty="0">
                <a:solidFill>
                  <a:schemeClr val="accent6">
                    <a:lumMod val="75000"/>
                  </a:schemeClr>
                </a:solidFill>
              </a:rPr>
              <a:t>Decreto Legge del 17 marzo 2020 n. 18  (Decreto Cura Italia), art. 65</a:t>
            </a:r>
          </a:p>
          <a:p>
            <a:pPr marL="0" indent="0" algn="ctr">
              <a:buNone/>
            </a:pPr>
            <a:endParaRPr lang="it-IT" sz="3600" b="1" dirty="0">
              <a:solidFill>
                <a:schemeClr val="accent6">
                  <a:lumMod val="75000"/>
                </a:schemeClr>
              </a:solidFill>
            </a:endParaRPr>
          </a:p>
          <a:p>
            <a:pPr marL="0" indent="0" algn="just">
              <a:buNone/>
            </a:pPr>
            <a:r>
              <a:rPr lang="it-IT" sz="4000" dirty="0">
                <a:solidFill>
                  <a:schemeClr val="accent6">
                    <a:lumMod val="75000"/>
                  </a:schemeClr>
                </a:solidFill>
              </a:rPr>
              <a:t>istituisce un credito di imposta sui canoni di locazione che spetta:</a:t>
            </a:r>
          </a:p>
          <a:p>
            <a:pPr marL="0" indent="0" algn="just">
              <a:buNone/>
            </a:pPr>
            <a:endParaRPr lang="it-IT" sz="4000" dirty="0">
              <a:solidFill>
                <a:schemeClr val="accent6">
                  <a:lumMod val="75000"/>
                </a:schemeClr>
              </a:solidFill>
            </a:endParaRPr>
          </a:p>
          <a:p>
            <a:pPr algn="just"/>
            <a:r>
              <a:rPr lang="it-IT" sz="4000" dirty="0">
                <a:solidFill>
                  <a:schemeClr val="accent6">
                    <a:lumMod val="75000"/>
                  </a:schemeClr>
                </a:solidFill>
              </a:rPr>
              <a:t>ai soggetti esercenti attività di </a:t>
            </a:r>
            <a:r>
              <a:rPr lang="it-IT" sz="4000" b="1" dirty="0">
                <a:solidFill>
                  <a:schemeClr val="accent6">
                    <a:lumMod val="75000"/>
                  </a:schemeClr>
                </a:solidFill>
              </a:rPr>
              <a:t>impresa;</a:t>
            </a:r>
          </a:p>
          <a:p>
            <a:pPr algn="just"/>
            <a:endParaRPr lang="it-IT" sz="1100" b="1" dirty="0">
              <a:solidFill>
                <a:schemeClr val="accent6">
                  <a:lumMod val="75000"/>
                </a:schemeClr>
              </a:solidFill>
            </a:endParaRPr>
          </a:p>
          <a:p>
            <a:pPr algn="just"/>
            <a:r>
              <a:rPr lang="it-IT" sz="4000" dirty="0">
                <a:solidFill>
                  <a:schemeClr val="accent6">
                    <a:lumMod val="75000"/>
                  </a:schemeClr>
                </a:solidFill>
              </a:rPr>
              <a:t>per i contratti di locazione che abbiano per oggetto un immobile strumentale avente categoria catastale C1;</a:t>
            </a:r>
          </a:p>
          <a:p>
            <a:pPr marL="0" indent="0" algn="just">
              <a:buNone/>
            </a:pPr>
            <a:endParaRPr lang="it-IT" sz="1300" dirty="0">
              <a:solidFill>
                <a:schemeClr val="accent6">
                  <a:lumMod val="75000"/>
                </a:schemeClr>
              </a:solidFill>
            </a:endParaRPr>
          </a:p>
          <a:p>
            <a:pPr algn="just"/>
            <a:r>
              <a:rPr lang="it-IT" sz="4000" dirty="0">
                <a:solidFill>
                  <a:schemeClr val="accent6">
                    <a:lumMod val="75000"/>
                  </a:schemeClr>
                </a:solidFill>
              </a:rPr>
              <a:t>Per i soggetti che non esercitino le attività di cui agli allegati 1 e 2 dello stesso decreto legge n. 18.</a:t>
            </a:r>
          </a:p>
          <a:p>
            <a:pPr algn="just"/>
            <a:endParaRPr lang="it-IT" sz="1300" dirty="0">
              <a:solidFill>
                <a:schemeClr val="accent6">
                  <a:lumMod val="75000"/>
                </a:schemeClr>
              </a:solidFill>
            </a:endParaRPr>
          </a:p>
          <a:p>
            <a:pPr algn="just"/>
            <a:r>
              <a:rPr lang="it-IT" sz="4000" dirty="0">
                <a:solidFill>
                  <a:schemeClr val="accent6">
                    <a:lumMod val="75000"/>
                  </a:schemeClr>
                </a:solidFill>
              </a:rPr>
              <a:t>in ragione del 60% del canone di locazione del mese di </a:t>
            </a:r>
            <a:r>
              <a:rPr lang="it-IT" sz="4000" b="1" dirty="0">
                <a:solidFill>
                  <a:schemeClr val="accent6">
                    <a:lumMod val="75000"/>
                  </a:schemeClr>
                </a:solidFill>
              </a:rPr>
              <a:t>marzo 2020</a:t>
            </a:r>
            <a:r>
              <a:rPr lang="it-IT" sz="4000" dirty="0">
                <a:solidFill>
                  <a:schemeClr val="accent6">
                    <a:lumMod val="75000"/>
                  </a:schemeClr>
                </a:solidFill>
              </a:rPr>
              <a:t>;</a:t>
            </a:r>
          </a:p>
          <a:p>
            <a:pPr algn="just"/>
            <a:endParaRPr lang="it-IT" dirty="0">
              <a:solidFill>
                <a:schemeClr val="accent6">
                  <a:lumMod val="75000"/>
                </a:schemeClr>
              </a:solidFill>
            </a:endParaRPr>
          </a:p>
          <a:p>
            <a:pPr algn="just"/>
            <a:endParaRPr lang="it-IT" b="1" dirty="0"/>
          </a:p>
          <a:p>
            <a:pPr algn="just"/>
            <a:endParaRPr lang="it-IT" b="1" dirty="0"/>
          </a:p>
          <a:p>
            <a:pPr algn="just"/>
            <a:endParaRPr lang="it-IT" b="1" dirty="0"/>
          </a:p>
          <a:p>
            <a:pPr algn="just"/>
            <a:endParaRPr lang="it-IT" dirty="0"/>
          </a:p>
          <a:p>
            <a:pPr algn="just"/>
            <a:endParaRPr lang="it-IT" dirty="0"/>
          </a:p>
          <a:p>
            <a:pPr algn="just"/>
            <a:endParaRPr lang="it-IT" dirty="0"/>
          </a:p>
          <a:p>
            <a:pPr marL="0" indent="0" algn="just">
              <a:buNone/>
            </a:pPr>
            <a:endParaRPr lang="it-IT" b="1" dirty="0"/>
          </a:p>
          <a:p>
            <a:pPr marL="0" indent="0" algn="ctr">
              <a:buNone/>
            </a:pPr>
            <a:endParaRPr lang="it-IT" b="1" dirty="0"/>
          </a:p>
        </p:txBody>
      </p:sp>
      <p:pic>
        <p:nvPicPr>
          <p:cNvPr id="4" name="Immagine 3">
            <a:extLst>
              <a:ext uri="{FF2B5EF4-FFF2-40B4-BE49-F238E27FC236}">
                <a16:creationId xmlns:a16="http://schemas.microsoft.com/office/drawing/2014/main" id="{033E8608-CB76-4D6A-B618-6EE242661D67}"/>
              </a:ext>
            </a:extLst>
          </p:cNvPr>
          <p:cNvPicPr>
            <a:picLocks noChangeAspect="1"/>
          </p:cNvPicPr>
          <p:nvPr/>
        </p:nvPicPr>
        <p:blipFill>
          <a:blip r:embed="rId2"/>
          <a:stretch>
            <a:fillRect/>
          </a:stretch>
        </p:blipFill>
        <p:spPr>
          <a:xfrm>
            <a:off x="312663" y="461818"/>
            <a:ext cx="6120914" cy="749873"/>
          </a:xfrm>
          <a:prstGeom prst="rect">
            <a:avLst/>
          </a:prstGeom>
        </p:spPr>
      </p:pic>
    </p:spTree>
    <p:extLst>
      <p:ext uri="{BB962C8B-B14F-4D97-AF65-F5344CB8AC3E}">
        <p14:creationId xmlns:p14="http://schemas.microsoft.com/office/powerpoint/2010/main" val="3820834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CAFC2E-C805-4A0F-86B8-B70A184C4430}"/>
              </a:ext>
            </a:extLst>
          </p:cNvPr>
          <p:cNvSpPr>
            <a:spLocks noGrp="1"/>
          </p:cNvSpPr>
          <p:nvPr>
            <p:ph type="title"/>
          </p:nvPr>
        </p:nvSpPr>
        <p:spPr>
          <a:xfrm>
            <a:off x="1914524" y="365125"/>
            <a:ext cx="9439275" cy="1325563"/>
          </a:xfrm>
        </p:spPr>
        <p:txBody>
          <a:bodyPr>
            <a:normAutofit/>
          </a:bodyPr>
          <a:lstStyle/>
          <a:p>
            <a:pPr algn="ctr"/>
            <a:r>
              <a:rPr lang="it-IT" sz="3200" b="1" dirty="0">
                <a:solidFill>
                  <a:schemeClr val="accent1"/>
                </a:solidFill>
                <a:latin typeface="+mn-lt"/>
              </a:rPr>
              <a:t>CREDITO DI IMPOSTA PER L’ADEGUAMENTO DEI LUOGHI DI LAVORO</a:t>
            </a:r>
          </a:p>
        </p:txBody>
      </p:sp>
      <p:sp>
        <p:nvSpPr>
          <p:cNvPr id="3" name="Segnaposto contenuto 2">
            <a:extLst>
              <a:ext uri="{FF2B5EF4-FFF2-40B4-BE49-F238E27FC236}">
                <a16:creationId xmlns:a16="http://schemas.microsoft.com/office/drawing/2014/main" id="{BA5B4662-8B9B-4D59-BBEC-EC93F626C461}"/>
              </a:ext>
            </a:extLst>
          </p:cNvPr>
          <p:cNvSpPr>
            <a:spLocks noGrp="1"/>
          </p:cNvSpPr>
          <p:nvPr>
            <p:ph idx="1"/>
          </p:nvPr>
        </p:nvSpPr>
        <p:spPr/>
        <p:txBody>
          <a:bodyPr/>
          <a:lstStyle/>
          <a:p>
            <a:pPr marL="0" indent="0" algn="ctr">
              <a:buNone/>
            </a:pPr>
            <a:r>
              <a:rPr lang="it-IT" b="1" dirty="0">
                <a:solidFill>
                  <a:schemeClr val="accent6">
                    <a:lumMod val="75000"/>
                  </a:schemeClr>
                </a:solidFill>
              </a:rPr>
              <a:t>D.L. del 19 maggio 2020 n. 34 (Decreto Rilancio Italia), art. 120</a:t>
            </a:r>
          </a:p>
          <a:p>
            <a:endParaRPr lang="it-IT" dirty="0">
              <a:solidFill>
                <a:schemeClr val="accent6">
                  <a:lumMod val="75000"/>
                </a:schemeClr>
              </a:solidFill>
            </a:endParaRPr>
          </a:p>
          <a:p>
            <a:pPr marL="0" indent="0">
              <a:buNone/>
            </a:pPr>
            <a:r>
              <a:rPr lang="it-IT" dirty="0">
                <a:solidFill>
                  <a:schemeClr val="accent6">
                    <a:lumMod val="75000"/>
                  </a:schemeClr>
                </a:solidFill>
              </a:rPr>
              <a:t>Interventi agevolabili:</a:t>
            </a:r>
          </a:p>
          <a:p>
            <a:endParaRPr lang="it-IT" dirty="0">
              <a:solidFill>
                <a:schemeClr val="accent6">
                  <a:lumMod val="75000"/>
                </a:schemeClr>
              </a:solidFill>
            </a:endParaRPr>
          </a:p>
          <a:p>
            <a:r>
              <a:rPr lang="it-IT" dirty="0">
                <a:solidFill>
                  <a:schemeClr val="accent6">
                    <a:lumMod val="75000"/>
                  </a:schemeClr>
                </a:solidFill>
              </a:rPr>
              <a:t>acquisto  di  arredi  di  sicurezza;</a:t>
            </a:r>
          </a:p>
          <a:p>
            <a:endParaRPr lang="it-IT" dirty="0">
              <a:solidFill>
                <a:schemeClr val="accent6">
                  <a:lumMod val="75000"/>
                </a:schemeClr>
              </a:solidFill>
            </a:endParaRPr>
          </a:p>
          <a:p>
            <a:r>
              <a:rPr lang="it-IT" dirty="0">
                <a:solidFill>
                  <a:schemeClr val="accent6">
                    <a:lumMod val="75000"/>
                  </a:schemeClr>
                </a:solidFill>
              </a:rPr>
              <a:t>investimenti in attività innovative;</a:t>
            </a:r>
          </a:p>
          <a:p>
            <a:endParaRPr lang="it-IT" dirty="0"/>
          </a:p>
        </p:txBody>
      </p:sp>
      <p:pic>
        <p:nvPicPr>
          <p:cNvPr id="4" name="Immagine 3">
            <a:extLst>
              <a:ext uri="{FF2B5EF4-FFF2-40B4-BE49-F238E27FC236}">
                <a16:creationId xmlns:a16="http://schemas.microsoft.com/office/drawing/2014/main" id="{FB4735DE-5D79-4E3D-B3F1-FCF6E15BA8D8}"/>
              </a:ext>
            </a:extLst>
          </p:cNvPr>
          <p:cNvPicPr>
            <a:picLocks noChangeAspect="1"/>
          </p:cNvPicPr>
          <p:nvPr/>
        </p:nvPicPr>
        <p:blipFill>
          <a:blip r:embed="rId2"/>
          <a:stretch>
            <a:fillRect/>
          </a:stretch>
        </p:blipFill>
        <p:spPr>
          <a:xfrm>
            <a:off x="414263" y="230188"/>
            <a:ext cx="6120914" cy="749873"/>
          </a:xfrm>
          <a:prstGeom prst="rect">
            <a:avLst/>
          </a:prstGeom>
        </p:spPr>
      </p:pic>
    </p:spTree>
    <p:extLst>
      <p:ext uri="{BB962C8B-B14F-4D97-AF65-F5344CB8AC3E}">
        <p14:creationId xmlns:p14="http://schemas.microsoft.com/office/powerpoint/2010/main" val="1436880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018DBD-A6BD-491A-9D62-7BC7B82A18F1}"/>
              </a:ext>
            </a:extLst>
          </p:cNvPr>
          <p:cNvSpPr>
            <a:spLocks noGrp="1"/>
          </p:cNvSpPr>
          <p:nvPr>
            <p:ph type="ctrTitle"/>
          </p:nvPr>
        </p:nvSpPr>
        <p:spPr>
          <a:xfrm>
            <a:off x="2085975" y="1122363"/>
            <a:ext cx="8582024" cy="515937"/>
          </a:xfrm>
        </p:spPr>
        <p:txBody>
          <a:bodyPr>
            <a:noAutofit/>
          </a:bodyPr>
          <a:lstStyle/>
          <a:p>
            <a:r>
              <a:rPr lang="it-IT" sz="3200" b="1" dirty="0">
                <a:solidFill>
                  <a:schemeClr val="accent1"/>
                </a:solidFill>
                <a:latin typeface="+mn-lt"/>
              </a:rPr>
              <a:t>CREDITO DI IMPOSTA PER L’ADEGUAMENTO DEI LUOGHI DI LAVORO</a:t>
            </a:r>
          </a:p>
        </p:txBody>
      </p:sp>
      <p:sp>
        <p:nvSpPr>
          <p:cNvPr id="3" name="Sottotitolo 2">
            <a:extLst>
              <a:ext uri="{FF2B5EF4-FFF2-40B4-BE49-F238E27FC236}">
                <a16:creationId xmlns:a16="http://schemas.microsoft.com/office/drawing/2014/main" id="{F02B9151-979E-49E9-8277-EEB949D9B561}"/>
              </a:ext>
            </a:extLst>
          </p:cNvPr>
          <p:cNvSpPr>
            <a:spLocks noGrp="1"/>
          </p:cNvSpPr>
          <p:nvPr>
            <p:ph type="subTitle" idx="1"/>
          </p:nvPr>
        </p:nvSpPr>
        <p:spPr>
          <a:xfrm>
            <a:off x="955040" y="1872236"/>
            <a:ext cx="9712960" cy="4357114"/>
          </a:xfrm>
        </p:spPr>
        <p:txBody>
          <a:bodyPr>
            <a:normAutofit fontScale="92500" lnSpcReduction="10000"/>
          </a:bodyPr>
          <a:lstStyle/>
          <a:p>
            <a:r>
              <a:rPr lang="it-IT" sz="3000" b="1" dirty="0">
                <a:solidFill>
                  <a:schemeClr val="accent6">
                    <a:lumMod val="75000"/>
                  </a:schemeClr>
                </a:solidFill>
              </a:rPr>
              <a:t>D.L. del 19 maggio 2020 n. 34 (Decreto Rilancio Italia), art. 120</a:t>
            </a:r>
          </a:p>
          <a:p>
            <a:endParaRPr lang="it-IT" sz="3000" dirty="0">
              <a:solidFill>
                <a:schemeClr val="accent6">
                  <a:lumMod val="75000"/>
                </a:schemeClr>
              </a:solidFill>
            </a:endParaRPr>
          </a:p>
          <a:p>
            <a:pPr algn="just"/>
            <a:r>
              <a:rPr lang="it-IT" sz="3000" dirty="0">
                <a:solidFill>
                  <a:schemeClr val="accent6">
                    <a:lumMod val="75000"/>
                  </a:schemeClr>
                </a:solidFill>
              </a:rPr>
              <a:t>Sono investimenti in attività innovative:</a:t>
            </a:r>
          </a:p>
          <a:p>
            <a:pPr algn="just"/>
            <a:endParaRPr lang="it-IT" sz="3000" dirty="0">
              <a:solidFill>
                <a:schemeClr val="accent6">
                  <a:lumMod val="75000"/>
                </a:schemeClr>
              </a:solidFill>
            </a:endParaRPr>
          </a:p>
          <a:p>
            <a:pPr marL="457200" indent="-457200" algn="l">
              <a:lnSpc>
                <a:spcPct val="110000"/>
              </a:lnSpc>
              <a:buFont typeface="Arial" panose="020B0604020202020204" pitchFamily="34" charset="0"/>
              <a:buChar char="•"/>
            </a:pPr>
            <a:r>
              <a:rPr lang="it-IT" sz="3000" dirty="0">
                <a:solidFill>
                  <a:schemeClr val="accent6">
                    <a:lumMod val="75000"/>
                  </a:schemeClr>
                </a:solidFill>
              </a:rPr>
              <a:t>lo   sviluppo   o l'acquisto di strumenti  e  tecnologie  necessarie  allo  svolgimento  dell'attività lavorativa;</a:t>
            </a:r>
          </a:p>
          <a:p>
            <a:pPr algn="l"/>
            <a:endParaRPr lang="it-IT" sz="3000" dirty="0">
              <a:solidFill>
                <a:schemeClr val="accent6">
                  <a:lumMod val="75000"/>
                </a:schemeClr>
              </a:solidFill>
            </a:endParaRPr>
          </a:p>
          <a:p>
            <a:pPr marL="457200" indent="-457200" algn="l">
              <a:buFont typeface="Arial" panose="020B0604020202020204" pitchFamily="34" charset="0"/>
              <a:buChar char="•"/>
            </a:pPr>
            <a:r>
              <a:rPr lang="it-IT" sz="3000" dirty="0">
                <a:solidFill>
                  <a:schemeClr val="accent6">
                    <a:lumMod val="75000"/>
                  </a:schemeClr>
                </a:solidFill>
              </a:rPr>
              <a:t>l'acquisto di apparecchiature per  il controllo della</a:t>
            </a:r>
          </a:p>
          <a:p>
            <a:pPr algn="l">
              <a:lnSpc>
                <a:spcPct val="100000"/>
              </a:lnSpc>
            </a:pPr>
            <a:r>
              <a:rPr lang="it-IT" sz="3000" dirty="0">
                <a:solidFill>
                  <a:schemeClr val="accent6">
                    <a:lumMod val="75000"/>
                  </a:schemeClr>
                </a:solidFill>
              </a:rPr>
              <a:t>      temperatura dei dipendenti e degli utenti</a:t>
            </a:r>
          </a:p>
          <a:p>
            <a:endParaRPr lang="it-IT" dirty="0"/>
          </a:p>
        </p:txBody>
      </p:sp>
      <p:pic>
        <p:nvPicPr>
          <p:cNvPr id="4" name="Immagine 3">
            <a:extLst>
              <a:ext uri="{FF2B5EF4-FFF2-40B4-BE49-F238E27FC236}">
                <a16:creationId xmlns:a16="http://schemas.microsoft.com/office/drawing/2014/main" id="{DD52D641-AD7E-456D-868E-B74592A31D9A}"/>
              </a:ext>
            </a:extLst>
          </p:cNvPr>
          <p:cNvPicPr>
            <a:picLocks noChangeAspect="1"/>
          </p:cNvPicPr>
          <p:nvPr/>
        </p:nvPicPr>
        <p:blipFill>
          <a:blip r:embed="rId2"/>
          <a:stretch>
            <a:fillRect/>
          </a:stretch>
        </p:blipFill>
        <p:spPr>
          <a:xfrm>
            <a:off x="332983" y="372490"/>
            <a:ext cx="6120914" cy="749873"/>
          </a:xfrm>
          <a:prstGeom prst="rect">
            <a:avLst/>
          </a:prstGeom>
        </p:spPr>
      </p:pic>
    </p:spTree>
    <p:extLst>
      <p:ext uri="{BB962C8B-B14F-4D97-AF65-F5344CB8AC3E}">
        <p14:creationId xmlns:p14="http://schemas.microsoft.com/office/powerpoint/2010/main" val="3928369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068729-4866-4CEC-BEBC-082D982CA7BD}"/>
              </a:ext>
            </a:extLst>
          </p:cNvPr>
          <p:cNvSpPr>
            <a:spLocks noGrp="1"/>
          </p:cNvSpPr>
          <p:nvPr>
            <p:ph type="title"/>
          </p:nvPr>
        </p:nvSpPr>
        <p:spPr/>
        <p:txBody>
          <a:bodyPr>
            <a:normAutofit/>
          </a:bodyPr>
          <a:lstStyle/>
          <a:p>
            <a:pPr algn="ctr"/>
            <a:r>
              <a:rPr lang="it-IT" sz="3200" b="1" dirty="0">
                <a:solidFill>
                  <a:schemeClr val="accent1"/>
                </a:solidFill>
                <a:latin typeface="+mn-lt"/>
              </a:rPr>
              <a:t>DISPOSIZIONI COMUNI AI CREDITI DI IMPOSTA</a:t>
            </a:r>
          </a:p>
        </p:txBody>
      </p:sp>
      <p:sp>
        <p:nvSpPr>
          <p:cNvPr id="3" name="Segnaposto contenuto 2">
            <a:extLst>
              <a:ext uri="{FF2B5EF4-FFF2-40B4-BE49-F238E27FC236}">
                <a16:creationId xmlns:a16="http://schemas.microsoft.com/office/drawing/2014/main" id="{51CAD7B6-CA89-44A2-997B-952E0672D60C}"/>
              </a:ext>
            </a:extLst>
          </p:cNvPr>
          <p:cNvSpPr>
            <a:spLocks noGrp="1"/>
          </p:cNvSpPr>
          <p:nvPr>
            <p:ph idx="1"/>
          </p:nvPr>
        </p:nvSpPr>
        <p:spPr/>
        <p:txBody>
          <a:bodyPr>
            <a:normAutofit/>
          </a:bodyPr>
          <a:lstStyle/>
          <a:p>
            <a:pPr algn="just"/>
            <a:r>
              <a:rPr lang="it-IT" dirty="0">
                <a:solidFill>
                  <a:schemeClr val="accent6">
                    <a:lumMod val="75000"/>
                  </a:schemeClr>
                </a:solidFill>
              </a:rPr>
              <a:t>Utilizzo dei suddetti crediti in compensazione o loro utilizzo nella dichiarazione dei redditi;</a:t>
            </a:r>
            <a:endParaRPr lang="it-IT" sz="800" dirty="0">
              <a:solidFill>
                <a:schemeClr val="accent6">
                  <a:lumMod val="75000"/>
                </a:schemeClr>
              </a:solidFill>
            </a:endParaRPr>
          </a:p>
          <a:p>
            <a:pPr algn="just"/>
            <a:endParaRPr lang="it-IT" sz="500" dirty="0">
              <a:solidFill>
                <a:schemeClr val="accent6">
                  <a:lumMod val="75000"/>
                </a:schemeClr>
              </a:solidFill>
            </a:endParaRPr>
          </a:p>
          <a:p>
            <a:pPr algn="just"/>
            <a:r>
              <a:rPr lang="it-IT" dirty="0">
                <a:solidFill>
                  <a:schemeClr val="accent6">
                    <a:lumMod val="75000"/>
                  </a:schemeClr>
                </a:solidFill>
              </a:rPr>
              <a:t>Impossibilità di riportare il credito nell’anno successivo o di richiedere a rimborso il credito non utilizzato in compensazione;</a:t>
            </a:r>
            <a:endParaRPr lang="it-IT" sz="500" dirty="0">
              <a:solidFill>
                <a:schemeClr val="accent6">
                  <a:lumMod val="75000"/>
                </a:schemeClr>
              </a:solidFill>
            </a:endParaRPr>
          </a:p>
          <a:p>
            <a:pPr algn="just"/>
            <a:endParaRPr lang="it-IT" sz="800" dirty="0">
              <a:solidFill>
                <a:schemeClr val="accent6">
                  <a:lumMod val="75000"/>
                </a:schemeClr>
              </a:solidFill>
            </a:endParaRPr>
          </a:p>
          <a:p>
            <a:pPr algn="just"/>
            <a:r>
              <a:rPr lang="it-IT" dirty="0">
                <a:solidFill>
                  <a:schemeClr val="accent6">
                    <a:lumMod val="75000"/>
                  </a:schemeClr>
                </a:solidFill>
              </a:rPr>
              <a:t>Possibilità di cedere il credito a banche, intermediari o a soggetti terzi;</a:t>
            </a:r>
            <a:endParaRPr lang="it-IT" sz="500" dirty="0">
              <a:solidFill>
                <a:schemeClr val="accent6">
                  <a:lumMod val="75000"/>
                </a:schemeClr>
              </a:solidFill>
            </a:endParaRPr>
          </a:p>
          <a:p>
            <a:pPr algn="just"/>
            <a:endParaRPr lang="it-IT" sz="800" dirty="0">
              <a:solidFill>
                <a:schemeClr val="accent6">
                  <a:lumMod val="75000"/>
                </a:schemeClr>
              </a:solidFill>
            </a:endParaRPr>
          </a:p>
          <a:p>
            <a:pPr algn="just"/>
            <a:r>
              <a:rPr lang="it-IT" dirty="0">
                <a:solidFill>
                  <a:schemeClr val="accent6">
                    <a:lumMod val="75000"/>
                  </a:schemeClr>
                </a:solidFill>
              </a:rPr>
              <a:t>Il credito di imposta non concorre alla formazione del reddito e non costituisce base imponibile ai fini IVA.</a:t>
            </a:r>
          </a:p>
          <a:p>
            <a:endParaRPr lang="it-IT" dirty="0"/>
          </a:p>
        </p:txBody>
      </p:sp>
      <p:pic>
        <p:nvPicPr>
          <p:cNvPr id="4" name="Immagine 3">
            <a:extLst>
              <a:ext uri="{FF2B5EF4-FFF2-40B4-BE49-F238E27FC236}">
                <a16:creationId xmlns:a16="http://schemas.microsoft.com/office/drawing/2014/main" id="{70499DE7-CA52-464B-BB31-048A7F701721}"/>
              </a:ext>
            </a:extLst>
          </p:cNvPr>
          <p:cNvPicPr>
            <a:picLocks noChangeAspect="1"/>
          </p:cNvPicPr>
          <p:nvPr/>
        </p:nvPicPr>
        <p:blipFill>
          <a:blip r:embed="rId2"/>
          <a:stretch>
            <a:fillRect/>
          </a:stretch>
        </p:blipFill>
        <p:spPr>
          <a:xfrm>
            <a:off x="383783" y="442943"/>
            <a:ext cx="6120914" cy="749873"/>
          </a:xfrm>
          <a:prstGeom prst="rect">
            <a:avLst/>
          </a:prstGeom>
        </p:spPr>
      </p:pic>
    </p:spTree>
    <p:extLst>
      <p:ext uri="{BB962C8B-B14F-4D97-AF65-F5344CB8AC3E}">
        <p14:creationId xmlns:p14="http://schemas.microsoft.com/office/powerpoint/2010/main" val="3650058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EFE12A-1E6A-4854-8CF5-02C7F858A63C}"/>
              </a:ext>
            </a:extLst>
          </p:cNvPr>
          <p:cNvSpPr>
            <a:spLocks noGrp="1"/>
          </p:cNvSpPr>
          <p:nvPr>
            <p:ph type="ctrTitle"/>
          </p:nvPr>
        </p:nvSpPr>
        <p:spPr>
          <a:xfrm>
            <a:off x="1524000" y="1122364"/>
            <a:ext cx="9144000" cy="49212"/>
          </a:xfrm>
        </p:spPr>
        <p:txBody>
          <a:bodyPr>
            <a:noAutofit/>
          </a:bodyPr>
          <a:lstStyle/>
          <a:p>
            <a:r>
              <a:rPr lang="it-IT" sz="3200" b="1" dirty="0">
                <a:solidFill>
                  <a:schemeClr val="accent1"/>
                </a:solidFill>
                <a:latin typeface="+mn-lt"/>
              </a:rPr>
              <a:t>INCREMENTO FONDO DEL TERZO SETTORE</a:t>
            </a:r>
          </a:p>
        </p:txBody>
      </p:sp>
      <p:sp>
        <p:nvSpPr>
          <p:cNvPr id="3" name="Sottotitolo 2">
            <a:extLst>
              <a:ext uri="{FF2B5EF4-FFF2-40B4-BE49-F238E27FC236}">
                <a16:creationId xmlns:a16="http://schemas.microsoft.com/office/drawing/2014/main" id="{E320EC45-2128-44EF-BC08-37920BA47CBB}"/>
              </a:ext>
            </a:extLst>
          </p:cNvPr>
          <p:cNvSpPr>
            <a:spLocks noGrp="1"/>
          </p:cNvSpPr>
          <p:nvPr>
            <p:ph type="subTitle" idx="1"/>
          </p:nvPr>
        </p:nvSpPr>
        <p:spPr>
          <a:xfrm>
            <a:off x="1295400" y="1666241"/>
            <a:ext cx="9372600" cy="4525010"/>
          </a:xfrm>
        </p:spPr>
        <p:txBody>
          <a:bodyPr>
            <a:normAutofit/>
          </a:bodyPr>
          <a:lstStyle/>
          <a:p>
            <a:pPr algn="l"/>
            <a:r>
              <a:rPr lang="it-IT" sz="2800" b="1" dirty="0">
                <a:solidFill>
                  <a:schemeClr val="accent6">
                    <a:lumMod val="75000"/>
                  </a:schemeClr>
                </a:solidFill>
              </a:rPr>
              <a:t>D.L. del 19 maggio 2020 n. 34 (Decreto Rilancio Italia), art. 67</a:t>
            </a:r>
          </a:p>
          <a:p>
            <a:pPr algn="l"/>
            <a:endParaRPr lang="it-IT" sz="2800" dirty="0">
              <a:solidFill>
                <a:schemeClr val="accent6">
                  <a:lumMod val="75000"/>
                </a:schemeClr>
              </a:solidFill>
            </a:endParaRPr>
          </a:p>
          <a:p>
            <a:pPr algn="just"/>
            <a:r>
              <a:rPr lang="it-IT" sz="2800" dirty="0">
                <a:solidFill>
                  <a:schemeClr val="accent6">
                    <a:lumMod val="75000"/>
                  </a:schemeClr>
                </a:solidFill>
              </a:rPr>
              <a:t>Al fine  di  sostenere  le  attività  delle  organizzazioni  di volontariato,  delle  associazioni  di  promozione  sociale  e  delle fondazioni del Terzo  settore,  volte  a  fronteggiare  le  emergenze sociali ed assistenziali determinate dall'epidemia di COVID  -19,  la dotazione della seconda sezione del Fondo di cui all'articolo 72  del decreto legislativo 3 luglio 2017,  n.117,  è  incrementata  di  100  milioni di euro per l'anno 2020</a:t>
            </a:r>
            <a:r>
              <a:rPr lang="it-IT" sz="2800" dirty="0">
                <a:solidFill>
                  <a:schemeClr val="accent6"/>
                </a:solidFill>
              </a:rPr>
              <a:t>.</a:t>
            </a:r>
          </a:p>
          <a:p>
            <a:pPr algn="l"/>
            <a:endParaRPr lang="it-IT" dirty="0"/>
          </a:p>
          <a:p>
            <a:pPr algn="l"/>
            <a:endParaRPr lang="it-IT" dirty="0"/>
          </a:p>
        </p:txBody>
      </p:sp>
      <p:pic>
        <p:nvPicPr>
          <p:cNvPr id="4" name="Immagine 3">
            <a:extLst>
              <a:ext uri="{FF2B5EF4-FFF2-40B4-BE49-F238E27FC236}">
                <a16:creationId xmlns:a16="http://schemas.microsoft.com/office/drawing/2014/main" id="{2A64260E-509A-408C-BCAB-FB9513F698F6}"/>
              </a:ext>
            </a:extLst>
          </p:cNvPr>
          <p:cNvPicPr>
            <a:picLocks noChangeAspect="1"/>
          </p:cNvPicPr>
          <p:nvPr/>
        </p:nvPicPr>
        <p:blipFill>
          <a:blip r:embed="rId2"/>
          <a:stretch>
            <a:fillRect/>
          </a:stretch>
        </p:blipFill>
        <p:spPr>
          <a:xfrm>
            <a:off x="313933" y="372491"/>
            <a:ext cx="6120914" cy="749873"/>
          </a:xfrm>
          <a:prstGeom prst="rect">
            <a:avLst/>
          </a:prstGeom>
        </p:spPr>
      </p:pic>
    </p:spTree>
    <p:extLst>
      <p:ext uri="{BB962C8B-B14F-4D97-AF65-F5344CB8AC3E}">
        <p14:creationId xmlns:p14="http://schemas.microsoft.com/office/powerpoint/2010/main" val="2708300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08C060-8AAD-44D9-825C-7BFC3424256B}"/>
              </a:ext>
            </a:extLst>
          </p:cNvPr>
          <p:cNvSpPr>
            <a:spLocks noGrp="1"/>
          </p:cNvSpPr>
          <p:nvPr>
            <p:ph type="ctrTitle"/>
          </p:nvPr>
        </p:nvSpPr>
        <p:spPr>
          <a:xfrm>
            <a:off x="1524000" y="1122363"/>
            <a:ext cx="9144000" cy="49212"/>
          </a:xfrm>
        </p:spPr>
        <p:txBody>
          <a:bodyPr>
            <a:noAutofit/>
          </a:bodyPr>
          <a:lstStyle/>
          <a:p>
            <a:r>
              <a:rPr lang="it-IT" sz="3200" b="1" dirty="0">
                <a:solidFill>
                  <a:schemeClr val="accent1"/>
                </a:solidFill>
                <a:latin typeface="+mn-lt"/>
              </a:rPr>
              <a:t>INCREMENTO FONDO DEL TERZO SETTORE</a:t>
            </a:r>
          </a:p>
        </p:txBody>
      </p:sp>
      <p:sp>
        <p:nvSpPr>
          <p:cNvPr id="3" name="Sottotitolo 2">
            <a:extLst>
              <a:ext uri="{FF2B5EF4-FFF2-40B4-BE49-F238E27FC236}">
                <a16:creationId xmlns:a16="http://schemas.microsoft.com/office/drawing/2014/main" id="{A217928D-649B-4CFE-A2AE-D293A6E1BDE9}"/>
              </a:ext>
            </a:extLst>
          </p:cNvPr>
          <p:cNvSpPr>
            <a:spLocks noGrp="1"/>
          </p:cNvSpPr>
          <p:nvPr>
            <p:ph type="subTitle" idx="1"/>
          </p:nvPr>
        </p:nvSpPr>
        <p:spPr>
          <a:xfrm>
            <a:off x="1295400" y="1354137"/>
            <a:ext cx="9258300" cy="4560888"/>
          </a:xfrm>
        </p:spPr>
        <p:txBody>
          <a:bodyPr>
            <a:normAutofit fontScale="92500" lnSpcReduction="20000"/>
          </a:bodyPr>
          <a:lstStyle/>
          <a:p>
            <a:r>
              <a:rPr lang="it-IT" sz="3000" b="1" dirty="0">
                <a:solidFill>
                  <a:schemeClr val="accent6">
                    <a:lumMod val="75000"/>
                  </a:schemeClr>
                </a:solidFill>
              </a:rPr>
              <a:t>D.L. del 19 maggio 2020 n. 34 (Decreto Rilancio Italia), art. 67</a:t>
            </a:r>
          </a:p>
          <a:p>
            <a:endParaRPr lang="it-IT" sz="3000" dirty="0">
              <a:solidFill>
                <a:schemeClr val="accent6">
                  <a:lumMod val="75000"/>
                </a:schemeClr>
              </a:solidFill>
            </a:endParaRPr>
          </a:p>
          <a:p>
            <a:pPr algn="just"/>
            <a:r>
              <a:rPr lang="it-IT" sz="3000" dirty="0">
                <a:solidFill>
                  <a:schemeClr val="accent6">
                    <a:lumMod val="75000"/>
                  </a:schemeClr>
                </a:solidFill>
              </a:rPr>
              <a:t>Il fondo in commento è quello Istituito dal Codice del Terzo Settore e disciplinato dall’art. 72 dello stesso Codice (</a:t>
            </a:r>
            <a:r>
              <a:rPr lang="it-IT" sz="3000" dirty="0" err="1">
                <a:solidFill>
                  <a:schemeClr val="accent6">
                    <a:lumMod val="75000"/>
                  </a:schemeClr>
                </a:solidFill>
              </a:rPr>
              <a:t>D.Lgs</a:t>
            </a:r>
            <a:r>
              <a:rPr lang="it-IT" sz="3000" dirty="0">
                <a:solidFill>
                  <a:schemeClr val="accent6">
                    <a:lumMod val="75000"/>
                  </a:schemeClr>
                </a:solidFill>
              </a:rPr>
              <a:t>  3 luglio 2017 n. 117).</a:t>
            </a:r>
          </a:p>
          <a:p>
            <a:pPr algn="just"/>
            <a:endParaRPr lang="it-IT" sz="3000" dirty="0">
              <a:solidFill>
                <a:schemeClr val="accent6">
                  <a:lumMod val="75000"/>
                </a:schemeClr>
              </a:solidFill>
            </a:endParaRPr>
          </a:p>
          <a:p>
            <a:pPr algn="just"/>
            <a:r>
              <a:rPr lang="it-IT" sz="3000" dirty="0">
                <a:solidFill>
                  <a:schemeClr val="accent6">
                    <a:lumMod val="75000"/>
                  </a:schemeClr>
                </a:solidFill>
              </a:rPr>
              <a:t>Il fondo è destinato a sostenere, anche attraverso le reti associative disciplinate dal CTS, lo svolgimento di attività di interesse generale di cui all'articolo 5 del CTS, costituenti oggetto di iniziative e progetti promossi da organizzazioni di volontariato, associazioni di promozione sociale e fondazioni del Terzo settore, iscritti nel </a:t>
            </a:r>
            <a:r>
              <a:rPr lang="it-IT" sz="3000" b="1" dirty="0">
                <a:solidFill>
                  <a:schemeClr val="accent6">
                    <a:lumMod val="75000"/>
                  </a:schemeClr>
                </a:solidFill>
              </a:rPr>
              <a:t>Registro unico nazionale del Terzo settore (RUNTS).</a:t>
            </a:r>
          </a:p>
          <a:p>
            <a:endParaRPr lang="it-IT" dirty="0"/>
          </a:p>
        </p:txBody>
      </p:sp>
      <p:pic>
        <p:nvPicPr>
          <p:cNvPr id="4" name="Immagine 3">
            <a:extLst>
              <a:ext uri="{FF2B5EF4-FFF2-40B4-BE49-F238E27FC236}">
                <a16:creationId xmlns:a16="http://schemas.microsoft.com/office/drawing/2014/main" id="{53B730F6-D16A-453B-9E1B-DB5A88FD4E3A}"/>
              </a:ext>
            </a:extLst>
          </p:cNvPr>
          <p:cNvPicPr>
            <a:picLocks noChangeAspect="1"/>
          </p:cNvPicPr>
          <p:nvPr/>
        </p:nvPicPr>
        <p:blipFill>
          <a:blip r:embed="rId2"/>
          <a:stretch>
            <a:fillRect/>
          </a:stretch>
        </p:blipFill>
        <p:spPr>
          <a:xfrm>
            <a:off x="251703" y="372490"/>
            <a:ext cx="6120914" cy="749873"/>
          </a:xfrm>
          <a:prstGeom prst="rect">
            <a:avLst/>
          </a:prstGeom>
        </p:spPr>
      </p:pic>
    </p:spTree>
    <p:extLst>
      <p:ext uri="{BB962C8B-B14F-4D97-AF65-F5344CB8AC3E}">
        <p14:creationId xmlns:p14="http://schemas.microsoft.com/office/powerpoint/2010/main" val="623437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AE9E43-5916-4527-AFCC-2716A81C1348}"/>
              </a:ext>
            </a:extLst>
          </p:cNvPr>
          <p:cNvSpPr>
            <a:spLocks noGrp="1"/>
          </p:cNvSpPr>
          <p:nvPr>
            <p:ph type="ctrTitle"/>
          </p:nvPr>
        </p:nvSpPr>
        <p:spPr>
          <a:xfrm>
            <a:off x="1524000" y="1190625"/>
            <a:ext cx="9144000" cy="123825"/>
          </a:xfrm>
        </p:spPr>
        <p:txBody>
          <a:bodyPr>
            <a:noAutofit/>
          </a:bodyPr>
          <a:lstStyle/>
          <a:p>
            <a:r>
              <a:rPr lang="it-IT" sz="3200" b="1" dirty="0">
                <a:solidFill>
                  <a:schemeClr val="accent1"/>
                </a:solidFill>
                <a:latin typeface="+mn-lt"/>
              </a:rPr>
              <a:t>EROGAZIONE 5 PER MILLE</a:t>
            </a:r>
          </a:p>
        </p:txBody>
      </p:sp>
      <p:sp>
        <p:nvSpPr>
          <p:cNvPr id="3" name="Sottotitolo 2">
            <a:extLst>
              <a:ext uri="{FF2B5EF4-FFF2-40B4-BE49-F238E27FC236}">
                <a16:creationId xmlns:a16="http://schemas.microsoft.com/office/drawing/2014/main" id="{D0D12AAA-A90C-472D-889B-8A69FF7EB4BD}"/>
              </a:ext>
            </a:extLst>
          </p:cNvPr>
          <p:cNvSpPr>
            <a:spLocks noGrp="1"/>
          </p:cNvSpPr>
          <p:nvPr>
            <p:ph type="subTitle" idx="1"/>
          </p:nvPr>
        </p:nvSpPr>
        <p:spPr>
          <a:xfrm>
            <a:off x="866775" y="1714500"/>
            <a:ext cx="10620375" cy="4876800"/>
          </a:xfrm>
        </p:spPr>
        <p:txBody>
          <a:bodyPr>
            <a:normAutofit/>
          </a:bodyPr>
          <a:lstStyle/>
          <a:p>
            <a:r>
              <a:rPr lang="it-IT" sz="2800" b="1" dirty="0">
                <a:solidFill>
                  <a:schemeClr val="accent6">
                    <a:lumMod val="75000"/>
                  </a:schemeClr>
                </a:solidFill>
              </a:rPr>
              <a:t>D.L. del 19 maggio 2020 n. 34 (Decreto Rilancio Italia), art. 156</a:t>
            </a:r>
          </a:p>
          <a:p>
            <a:endParaRPr lang="it-IT" sz="900" dirty="0">
              <a:solidFill>
                <a:schemeClr val="accent6">
                  <a:lumMod val="75000"/>
                </a:schemeClr>
              </a:solidFill>
            </a:endParaRPr>
          </a:p>
          <a:p>
            <a:pPr algn="just"/>
            <a:r>
              <a:rPr lang="it-IT" sz="2800" dirty="0">
                <a:solidFill>
                  <a:schemeClr val="accent6">
                    <a:lumMod val="75000"/>
                  </a:schemeClr>
                </a:solidFill>
              </a:rPr>
              <a:t>La norma prevista dal decreto anticipa al 2020 l’erogazione del contributo del cinque per mille relativo all’anno finanziario 2019.</a:t>
            </a:r>
          </a:p>
          <a:p>
            <a:pPr algn="just"/>
            <a:endParaRPr lang="it-IT" sz="800" dirty="0">
              <a:solidFill>
                <a:schemeClr val="accent6">
                  <a:lumMod val="75000"/>
                </a:schemeClr>
              </a:solidFill>
            </a:endParaRPr>
          </a:p>
          <a:p>
            <a:pPr algn="just"/>
            <a:r>
              <a:rPr lang="it-IT" sz="2800" dirty="0">
                <a:solidFill>
                  <a:schemeClr val="accent6">
                    <a:lumMod val="75000"/>
                  </a:schemeClr>
                </a:solidFill>
              </a:rPr>
              <a:t>L’Agenzia delle Entrate provvederà alla pubblicazione sul proprio sito istituzionale degli elenchi degli enti ammessi e di quelli esclusi dal beneficio entro il </a:t>
            </a:r>
            <a:r>
              <a:rPr lang="it-IT" sz="2800" b="1" dirty="0">
                <a:solidFill>
                  <a:schemeClr val="accent6">
                    <a:lumMod val="75000"/>
                  </a:schemeClr>
                </a:solidFill>
              </a:rPr>
              <a:t>31 luglio 2020</a:t>
            </a:r>
            <a:r>
              <a:rPr lang="it-IT" sz="2800" dirty="0">
                <a:solidFill>
                  <a:schemeClr val="accent6">
                    <a:lumMod val="75000"/>
                  </a:schemeClr>
                </a:solidFill>
              </a:rPr>
              <a:t>.</a:t>
            </a:r>
          </a:p>
          <a:p>
            <a:pPr algn="just"/>
            <a:endParaRPr lang="it-IT" sz="800" dirty="0">
              <a:solidFill>
                <a:schemeClr val="accent6">
                  <a:lumMod val="75000"/>
                </a:schemeClr>
              </a:solidFill>
            </a:endParaRPr>
          </a:p>
          <a:p>
            <a:pPr algn="just"/>
            <a:r>
              <a:rPr lang="it-IT" sz="2800" dirty="0">
                <a:solidFill>
                  <a:schemeClr val="accent6">
                    <a:lumMod val="75000"/>
                  </a:schemeClr>
                </a:solidFill>
              </a:rPr>
              <a:t>Le amministrazioni competenti procederanno </a:t>
            </a:r>
            <a:r>
              <a:rPr lang="it-IT" sz="2800" b="1" dirty="0">
                <a:solidFill>
                  <a:schemeClr val="accent6">
                    <a:lumMod val="75000"/>
                  </a:schemeClr>
                </a:solidFill>
              </a:rPr>
              <a:t>alla erogazione del contributo entro il successivo 31 ottobre.</a:t>
            </a:r>
          </a:p>
          <a:p>
            <a:endParaRPr lang="it-IT" dirty="0"/>
          </a:p>
        </p:txBody>
      </p:sp>
      <p:pic>
        <p:nvPicPr>
          <p:cNvPr id="4" name="Immagine 3">
            <a:extLst>
              <a:ext uri="{FF2B5EF4-FFF2-40B4-BE49-F238E27FC236}">
                <a16:creationId xmlns:a16="http://schemas.microsoft.com/office/drawing/2014/main" id="{AF321268-7558-45EA-85C9-95C0B03E1F9C}"/>
              </a:ext>
            </a:extLst>
          </p:cNvPr>
          <p:cNvPicPr>
            <a:picLocks noChangeAspect="1"/>
          </p:cNvPicPr>
          <p:nvPr/>
        </p:nvPicPr>
        <p:blipFill>
          <a:blip r:embed="rId2"/>
          <a:stretch>
            <a:fillRect/>
          </a:stretch>
        </p:blipFill>
        <p:spPr>
          <a:xfrm>
            <a:off x="353303" y="440752"/>
            <a:ext cx="6120914" cy="749873"/>
          </a:xfrm>
          <a:prstGeom prst="rect">
            <a:avLst/>
          </a:prstGeom>
        </p:spPr>
      </p:pic>
    </p:spTree>
    <p:extLst>
      <p:ext uri="{BB962C8B-B14F-4D97-AF65-F5344CB8AC3E}">
        <p14:creationId xmlns:p14="http://schemas.microsoft.com/office/powerpoint/2010/main" val="907596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BED1FC-14CD-4F66-8FEB-CC9D96F24867}"/>
              </a:ext>
            </a:extLst>
          </p:cNvPr>
          <p:cNvSpPr>
            <a:spLocks noGrp="1"/>
          </p:cNvSpPr>
          <p:nvPr>
            <p:ph type="ctrTitle"/>
          </p:nvPr>
        </p:nvSpPr>
        <p:spPr>
          <a:xfrm>
            <a:off x="1524000" y="561975"/>
            <a:ext cx="9144000" cy="904875"/>
          </a:xfrm>
        </p:spPr>
        <p:txBody>
          <a:bodyPr>
            <a:noAutofit/>
          </a:bodyPr>
          <a:lstStyle/>
          <a:p>
            <a:r>
              <a:rPr lang="it-IT" sz="3200" b="1">
                <a:solidFill>
                  <a:schemeClr val="accent1"/>
                </a:solidFill>
                <a:latin typeface="+mn-lt"/>
              </a:rPr>
              <a:t>SOSTEGNO AL TERZO SETTORE NELLE REGIONI DEL MEZZOGIORNO</a:t>
            </a:r>
            <a:endParaRPr lang="it-IT" sz="3200" b="1" dirty="0">
              <a:solidFill>
                <a:schemeClr val="accent1"/>
              </a:solidFill>
              <a:latin typeface="+mn-lt"/>
            </a:endParaRPr>
          </a:p>
        </p:txBody>
      </p:sp>
      <p:sp>
        <p:nvSpPr>
          <p:cNvPr id="3" name="Sottotitolo 2">
            <a:extLst>
              <a:ext uri="{FF2B5EF4-FFF2-40B4-BE49-F238E27FC236}">
                <a16:creationId xmlns:a16="http://schemas.microsoft.com/office/drawing/2014/main" id="{E1FC6498-AD1A-42B3-BBC4-6E0E9EB2E286}"/>
              </a:ext>
            </a:extLst>
          </p:cNvPr>
          <p:cNvSpPr>
            <a:spLocks noGrp="1"/>
          </p:cNvSpPr>
          <p:nvPr>
            <p:ph type="subTitle" idx="1"/>
          </p:nvPr>
        </p:nvSpPr>
        <p:spPr>
          <a:xfrm>
            <a:off x="1432560" y="1733550"/>
            <a:ext cx="9464040" cy="4667250"/>
          </a:xfrm>
        </p:spPr>
        <p:txBody>
          <a:bodyPr>
            <a:normAutofit fontScale="62500" lnSpcReduction="20000"/>
          </a:bodyPr>
          <a:lstStyle/>
          <a:p>
            <a:r>
              <a:rPr lang="it-IT" sz="4500" b="1" dirty="0">
                <a:solidFill>
                  <a:schemeClr val="accent6">
                    <a:lumMod val="75000"/>
                  </a:schemeClr>
                </a:solidFill>
              </a:rPr>
              <a:t>D.L. del 19 maggio 2020 n. 34 (Decreto Rilancio Italia), art. 246</a:t>
            </a:r>
          </a:p>
          <a:p>
            <a:pPr algn="l"/>
            <a:endParaRPr lang="it-IT" sz="4500" dirty="0">
              <a:solidFill>
                <a:schemeClr val="accent6">
                  <a:lumMod val="75000"/>
                </a:schemeClr>
              </a:solidFill>
            </a:endParaRPr>
          </a:p>
          <a:p>
            <a:pPr algn="just"/>
            <a:r>
              <a:rPr lang="it-IT" sz="4500" dirty="0">
                <a:solidFill>
                  <a:schemeClr val="accent6">
                    <a:lumMod val="75000"/>
                  </a:schemeClr>
                </a:solidFill>
              </a:rPr>
              <a:t>La disposizione si riferisce alle Regioni   Abruzzo,  Basilicata,  Calabria,  Campania,   Molise, Puglia, Sardegna e Sicilia.</a:t>
            </a:r>
          </a:p>
          <a:p>
            <a:pPr algn="just"/>
            <a:endParaRPr lang="it-IT" sz="1500" dirty="0">
              <a:solidFill>
                <a:schemeClr val="accent6">
                  <a:lumMod val="75000"/>
                </a:schemeClr>
              </a:solidFill>
            </a:endParaRPr>
          </a:p>
          <a:p>
            <a:pPr algn="just"/>
            <a:r>
              <a:rPr lang="it-IT" sz="4500" dirty="0">
                <a:solidFill>
                  <a:schemeClr val="accent6">
                    <a:lumMod val="75000"/>
                  </a:schemeClr>
                </a:solidFill>
              </a:rPr>
              <a:t> Lo stanziamento complessivo per la misura è pari ad  euro  100  milioni  per  l'anno 2020, di cui 20 milioni riservati ad interventi per il contrasto alla povertà educativa e a 20 milioni per l'anno 2021. </a:t>
            </a:r>
          </a:p>
          <a:p>
            <a:pPr algn="just"/>
            <a:endParaRPr lang="it-IT" sz="1500" dirty="0">
              <a:solidFill>
                <a:schemeClr val="accent6">
                  <a:lumMod val="75000"/>
                </a:schemeClr>
              </a:solidFill>
            </a:endParaRPr>
          </a:p>
          <a:p>
            <a:pPr algn="just"/>
            <a:r>
              <a:rPr lang="it-IT" sz="4500" dirty="0">
                <a:solidFill>
                  <a:schemeClr val="accent6">
                    <a:lumMod val="75000"/>
                  </a:schemeClr>
                </a:solidFill>
              </a:rPr>
              <a:t>Il contributo è concesso in forma di sovvenzione diretta per il finanziamento dei costi ammissibili e a seguito di selezione pubblica nel rispetto dei principi di trasparenza e parità di trattamento.</a:t>
            </a:r>
          </a:p>
          <a:p>
            <a:endParaRPr lang="it-IT" dirty="0"/>
          </a:p>
        </p:txBody>
      </p:sp>
      <p:pic>
        <p:nvPicPr>
          <p:cNvPr id="4" name="Immagine 3">
            <a:extLst>
              <a:ext uri="{FF2B5EF4-FFF2-40B4-BE49-F238E27FC236}">
                <a16:creationId xmlns:a16="http://schemas.microsoft.com/office/drawing/2014/main" id="{B1DABD18-0B53-4D52-A7F7-04F3D0C7BDF4}"/>
              </a:ext>
            </a:extLst>
          </p:cNvPr>
          <p:cNvPicPr>
            <a:picLocks noChangeAspect="1"/>
          </p:cNvPicPr>
          <p:nvPr/>
        </p:nvPicPr>
        <p:blipFill>
          <a:blip r:embed="rId2"/>
          <a:stretch>
            <a:fillRect/>
          </a:stretch>
        </p:blipFill>
        <p:spPr>
          <a:xfrm>
            <a:off x="322823" y="187038"/>
            <a:ext cx="6120914" cy="749873"/>
          </a:xfrm>
          <a:prstGeom prst="rect">
            <a:avLst/>
          </a:prstGeom>
        </p:spPr>
      </p:pic>
    </p:spTree>
    <p:extLst>
      <p:ext uri="{BB962C8B-B14F-4D97-AF65-F5344CB8AC3E}">
        <p14:creationId xmlns:p14="http://schemas.microsoft.com/office/powerpoint/2010/main" val="654450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CDAFFDE0-EB70-45F7-917E-1086B06C20D0}"/>
              </a:ext>
            </a:extLst>
          </p:cNvPr>
          <p:cNvSpPr>
            <a:spLocks noGrp="1"/>
          </p:cNvSpPr>
          <p:nvPr>
            <p:ph type="ctrTitle"/>
          </p:nvPr>
        </p:nvSpPr>
        <p:spPr>
          <a:xfrm>
            <a:off x="1109980" y="4277356"/>
            <a:ext cx="9966960" cy="1560320"/>
          </a:xfrm>
        </p:spPr>
        <p:txBody>
          <a:bodyPr>
            <a:normAutofit/>
          </a:bodyPr>
          <a:lstStyle/>
          <a:p>
            <a:r>
              <a:rPr lang="it-IT" sz="5800" b="1" dirty="0">
                <a:solidFill>
                  <a:schemeClr val="accent6">
                    <a:lumMod val="75000"/>
                  </a:schemeClr>
                </a:solidFill>
                <a:latin typeface="+mn-lt"/>
              </a:rPr>
              <a:t>GRAZIE PER L’ATTENZIONE</a:t>
            </a:r>
          </a:p>
        </p:txBody>
      </p:sp>
      <p:sp>
        <p:nvSpPr>
          <p:cNvPr id="8" name="Sottotitolo 7">
            <a:extLst>
              <a:ext uri="{FF2B5EF4-FFF2-40B4-BE49-F238E27FC236}">
                <a16:creationId xmlns:a16="http://schemas.microsoft.com/office/drawing/2014/main" id="{05CB2206-1F3C-4296-80B5-A9A2F99E2DE0}"/>
              </a:ext>
            </a:extLst>
          </p:cNvPr>
          <p:cNvSpPr>
            <a:spLocks noGrp="1"/>
          </p:cNvSpPr>
          <p:nvPr>
            <p:ph type="subTitle" idx="1"/>
          </p:nvPr>
        </p:nvSpPr>
        <p:spPr>
          <a:xfrm>
            <a:off x="1709530" y="5799489"/>
            <a:ext cx="8767860" cy="440822"/>
          </a:xfrm>
        </p:spPr>
        <p:txBody>
          <a:bodyPr>
            <a:normAutofit/>
          </a:bodyPr>
          <a:lstStyle/>
          <a:p>
            <a:endParaRPr lang="it-IT" sz="2000">
              <a:solidFill>
                <a:srgbClr val="465338"/>
              </a:solidFill>
            </a:endParaRPr>
          </a:p>
          <a:p>
            <a:endParaRPr lang="it-IT" sz="2000">
              <a:solidFill>
                <a:srgbClr val="465338"/>
              </a:solidFill>
            </a:endParaRPr>
          </a:p>
          <a:p>
            <a:endParaRPr lang="it-IT" sz="2000">
              <a:solidFill>
                <a:srgbClr val="465338"/>
              </a:solidFill>
            </a:endParaRPr>
          </a:p>
        </p:txBody>
      </p:sp>
      <p:pic>
        <p:nvPicPr>
          <p:cNvPr id="4" name="Immagine 3">
            <a:extLst>
              <a:ext uri="{FF2B5EF4-FFF2-40B4-BE49-F238E27FC236}">
                <a16:creationId xmlns:a16="http://schemas.microsoft.com/office/drawing/2014/main" id="{B1DABD18-0B53-4D52-A7F7-04F3D0C7BDF4}"/>
              </a:ext>
            </a:extLst>
          </p:cNvPr>
          <p:cNvPicPr>
            <a:picLocks noChangeAspect="1"/>
          </p:cNvPicPr>
          <p:nvPr/>
        </p:nvPicPr>
        <p:blipFill rotWithShape="1">
          <a:blip r:embed="rId2"/>
          <a:srcRect r="61911"/>
          <a:stretch/>
        </p:blipFill>
        <p:spPr>
          <a:xfrm>
            <a:off x="632278" y="373503"/>
            <a:ext cx="10892972" cy="3503335"/>
          </a:xfrm>
          <a:prstGeom prst="rect">
            <a:avLst/>
          </a:prstGeom>
        </p:spPr>
      </p:pic>
    </p:spTree>
    <p:extLst>
      <p:ext uri="{BB962C8B-B14F-4D97-AF65-F5344CB8AC3E}">
        <p14:creationId xmlns:p14="http://schemas.microsoft.com/office/powerpoint/2010/main" val="1939962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6613FA-2191-415F-8B6D-FB41DC779446}"/>
              </a:ext>
            </a:extLst>
          </p:cNvPr>
          <p:cNvSpPr>
            <a:spLocks noGrp="1"/>
          </p:cNvSpPr>
          <p:nvPr>
            <p:ph type="title"/>
          </p:nvPr>
        </p:nvSpPr>
        <p:spPr/>
        <p:txBody>
          <a:bodyPr/>
          <a:lstStyle/>
          <a:p>
            <a:pPr algn="ctr"/>
            <a:r>
              <a:rPr lang="it-IT" sz="3200" b="1" dirty="0">
                <a:solidFill>
                  <a:schemeClr val="accent1"/>
                </a:solidFill>
                <a:latin typeface="+mn-lt"/>
                <a:cs typeface="Arial" panose="020B0604020202020204" pitchFamily="34" charset="0"/>
              </a:rPr>
              <a:t>CREDITO DI IMPOSTA PER CANONI DI LOCAZIONE</a:t>
            </a:r>
          </a:p>
        </p:txBody>
      </p:sp>
      <p:sp>
        <p:nvSpPr>
          <p:cNvPr id="3" name="Segnaposto contenuto 2">
            <a:extLst>
              <a:ext uri="{FF2B5EF4-FFF2-40B4-BE49-F238E27FC236}">
                <a16:creationId xmlns:a16="http://schemas.microsoft.com/office/drawing/2014/main" id="{8B8674D9-2F7F-48C8-AEB4-81516949442E}"/>
              </a:ext>
            </a:extLst>
          </p:cNvPr>
          <p:cNvSpPr>
            <a:spLocks noGrp="1"/>
          </p:cNvSpPr>
          <p:nvPr>
            <p:ph idx="1"/>
          </p:nvPr>
        </p:nvSpPr>
        <p:spPr/>
        <p:txBody>
          <a:bodyPr>
            <a:normAutofit fontScale="85000" lnSpcReduction="20000"/>
          </a:bodyPr>
          <a:lstStyle/>
          <a:p>
            <a:pPr marL="0" indent="0" algn="ctr">
              <a:buNone/>
            </a:pPr>
            <a:r>
              <a:rPr lang="it-IT" sz="3300" b="1" dirty="0">
                <a:solidFill>
                  <a:schemeClr val="accent6">
                    <a:lumMod val="75000"/>
                  </a:schemeClr>
                </a:solidFill>
              </a:rPr>
              <a:t>Circolare n. 8/E del 3 aprile 2020 (cap. 3)</a:t>
            </a:r>
          </a:p>
          <a:p>
            <a:pPr marL="0" indent="0" algn="ctr">
              <a:buNone/>
            </a:pPr>
            <a:endParaRPr lang="it-IT" sz="1300" b="1" dirty="0">
              <a:solidFill>
                <a:schemeClr val="accent6">
                  <a:lumMod val="75000"/>
                </a:schemeClr>
              </a:solidFill>
            </a:endParaRPr>
          </a:p>
          <a:p>
            <a:pPr marL="0" indent="0" algn="just">
              <a:buNone/>
            </a:pPr>
            <a:r>
              <a:rPr lang="it-IT" dirty="0">
                <a:solidFill>
                  <a:schemeClr val="accent6">
                    <a:lumMod val="75000"/>
                  </a:schemeClr>
                </a:solidFill>
              </a:rPr>
              <a:t>Chiarisce che:</a:t>
            </a:r>
          </a:p>
          <a:p>
            <a:pPr marL="0" indent="0" algn="just">
              <a:buNone/>
            </a:pPr>
            <a:endParaRPr lang="it-IT" sz="1300" dirty="0">
              <a:solidFill>
                <a:schemeClr val="accent6">
                  <a:lumMod val="75000"/>
                </a:schemeClr>
              </a:solidFill>
            </a:endParaRPr>
          </a:p>
          <a:p>
            <a:pPr algn="just"/>
            <a:r>
              <a:rPr lang="it-IT" dirty="0">
                <a:solidFill>
                  <a:schemeClr val="accent6">
                    <a:lumMod val="75000"/>
                  </a:schemeClr>
                </a:solidFill>
              </a:rPr>
              <a:t>la finalità della norma è quella di ristorare i soggetti che hanno effettivamente assolto il pagamento del canone di locazione relativo al mese di marzo 2020.</a:t>
            </a:r>
          </a:p>
          <a:p>
            <a:pPr marL="0" indent="0" algn="just">
              <a:buNone/>
            </a:pPr>
            <a:r>
              <a:rPr lang="it-IT" dirty="0">
                <a:solidFill>
                  <a:schemeClr val="accent6">
                    <a:lumMod val="75000"/>
                  </a:schemeClr>
                </a:solidFill>
              </a:rPr>
              <a:t>   </a:t>
            </a:r>
            <a:r>
              <a:rPr lang="it-IT" b="1" dirty="0">
                <a:solidFill>
                  <a:schemeClr val="accent6">
                    <a:lumMod val="75000"/>
                  </a:schemeClr>
                </a:solidFill>
              </a:rPr>
              <a:t>Il credito di imposta è utilizzabile quando il canone di locazione di marzo 2020</a:t>
            </a:r>
          </a:p>
          <a:p>
            <a:pPr marL="0" indent="0" algn="just">
              <a:buNone/>
            </a:pPr>
            <a:r>
              <a:rPr lang="it-IT" b="1" dirty="0">
                <a:solidFill>
                  <a:schemeClr val="accent6">
                    <a:lumMod val="75000"/>
                  </a:schemeClr>
                </a:solidFill>
              </a:rPr>
              <a:t>   sia stato effettivamente pagato al locatore</a:t>
            </a:r>
            <a:r>
              <a:rPr lang="it-IT" dirty="0">
                <a:solidFill>
                  <a:schemeClr val="accent6">
                    <a:lumMod val="75000"/>
                  </a:schemeClr>
                </a:solidFill>
              </a:rPr>
              <a:t>;</a:t>
            </a:r>
          </a:p>
          <a:p>
            <a:pPr algn="just"/>
            <a:endParaRPr lang="it-IT" sz="1400" dirty="0">
              <a:solidFill>
                <a:schemeClr val="accent6">
                  <a:lumMod val="75000"/>
                </a:schemeClr>
              </a:solidFill>
            </a:endParaRPr>
          </a:p>
          <a:p>
            <a:pPr algn="just"/>
            <a:r>
              <a:rPr lang="it-IT" dirty="0">
                <a:solidFill>
                  <a:schemeClr val="accent6">
                    <a:lumMod val="75000"/>
                  </a:schemeClr>
                </a:solidFill>
              </a:rPr>
              <a:t>La norma dettata dall’art. 65 del D.L. n. 18 contempla come unica tipologia di immobili quelli rientranti nella categoria catastale C1 (negozi). Tutte le altre tipologie di immobili sono escluse, non solo gli A10 (uffici), i C3 (laboratori), i D7 (capannoni ad uso artigianale ed industriale), ma anche i D8 (capannoni ad uso commerciale).  </a:t>
            </a:r>
          </a:p>
          <a:p>
            <a:pPr algn="just"/>
            <a:endParaRPr lang="it-IT" dirty="0"/>
          </a:p>
          <a:p>
            <a:pPr algn="just"/>
            <a:endParaRPr lang="it-IT" dirty="0"/>
          </a:p>
        </p:txBody>
      </p:sp>
      <p:pic>
        <p:nvPicPr>
          <p:cNvPr id="4" name="Immagine 3">
            <a:extLst>
              <a:ext uri="{FF2B5EF4-FFF2-40B4-BE49-F238E27FC236}">
                <a16:creationId xmlns:a16="http://schemas.microsoft.com/office/drawing/2014/main" id="{D2DF90FD-14ED-4454-A598-B95FF2630C50}"/>
              </a:ext>
            </a:extLst>
          </p:cNvPr>
          <p:cNvPicPr>
            <a:picLocks noChangeAspect="1"/>
          </p:cNvPicPr>
          <p:nvPr/>
        </p:nvPicPr>
        <p:blipFill>
          <a:blip r:embed="rId2"/>
          <a:stretch>
            <a:fillRect/>
          </a:stretch>
        </p:blipFill>
        <p:spPr>
          <a:xfrm>
            <a:off x="322823" y="442943"/>
            <a:ext cx="6120914" cy="749873"/>
          </a:xfrm>
          <a:prstGeom prst="rect">
            <a:avLst/>
          </a:prstGeom>
        </p:spPr>
      </p:pic>
    </p:spTree>
    <p:extLst>
      <p:ext uri="{BB962C8B-B14F-4D97-AF65-F5344CB8AC3E}">
        <p14:creationId xmlns:p14="http://schemas.microsoft.com/office/powerpoint/2010/main" val="1656292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B675C6-BD8F-4298-950C-96AE894B0555}"/>
              </a:ext>
            </a:extLst>
          </p:cNvPr>
          <p:cNvSpPr>
            <a:spLocks noGrp="1"/>
          </p:cNvSpPr>
          <p:nvPr>
            <p:ph type="title"/>
          </p:nvPr>
        </p:nvSpPr>
        <p:spPr/>
        <p:txBody>
          <a:bodyPr/>
          <a:lstStyle/>
          <a:p>
            <a:pPr algn="ctr"/>
            <a:r>
              <a:rPr lang="it-IT" sz="3200" b="1" dirty="0">
                <a:solidFill>
                  <a:schemeClr val="accent1"/>
                </a:solidFill>
                <a:latin typeface="+mn-lt"/>
                <a:cs typeface="Arial" panose="020B0604020202020204" pitchFamily="34" charset="0"/>
              </a:rPr>
              <a:t>CREDITO DI IMPOSTA PER CANONI DI LOCAZIONE</a:t>
            </a:r>
          </a:p>
        </p:txBody>
      </p:sp>
      <p:sp>
        <p:nvSpPr>
          <p:cNvPr id="3" name="Segnaposto contenuto 2">
            <a:extLst>
              <a:ext uri="{FF2B5EF4-FFF2-40B4-BE49-F238E27FC236}">
                <a16:creationId xmlns:a16="http://schemas.microsoft.com/office/drawing/2014/main" id="{3619CCBE-A76E-4850-8872-894E48BE05C0}"/>
              </a:ext>
            </a:extLst>
          </p:cNvPr>
          <p:cNvSpPr>
            <a:spLocks noGrp="1"/>
          </p:cNvSpPr>
          <p:nvPr>
            <p:ph idx="1"/>
          </p:nvPr>
        </p:nvSpPr>
        <p:spPr>
          <a:xfrm>
            <a:off x="838200" y="1270634"/>
            <a:ext cx="10515600" cy="4906329"/>
          </a:xfrm>
        </p:spPr>
        <p:txBody>
          <a:bodyPr>
            <a:normAutofit fontScale="92500"/>
          </a:bodyPr>
          <a:lstStyle/>
          <a:p>
            <a:pPr marL="0" indent="0" algn="ctr">
              <a:lnSpc>
                <a:spcPct val="160000"/>
              </a:lnSpc>
              <a:buNone/>
            </a:pPr>
            <a:r>
              <a:rPr lang="it-IT" sz="3000" b="1" dirty="0">
                <a:solidFill>
                  <a:schemeClr val="accent6">
                    <a:lumMod val="75000"/>
                  </a:schemeClr>
                </a:solidFill>
              </a:rPr>
              <a:t>Risoluzione 13/E del 20 marzo 2020</a:t>
            </a:r>
          </a:p>
          <a:p>
            <a:pPr algn="just"/>
            <a:r>
              <a:rPr lang="it-IT" dirty="0">
                <a:solidFill>
                  <a:schemeClr val="accent6">
                    <a:lumMod val="75000"/>
                  </a:schemeClr>
                </a:solidFill>
              </a:rPr>
              <a:t>Emessa 14 giorni prima della circolare n. 8/E del 3 aprile 2020;</a:t>
            </a:r>
          </a:p>
          <a:p>
            <a:pPr algn="just"/>
            <a:endParaRPr lang="it-IT" sz="1200" dirty="0">
              <a:solidFill>
                <a:schemeClr val="accent6">
                  <a:lumMod val="75000"/>
                </a:schemeClr>
              </a:solidFill>
            </a:endParaRPr>
          </a:p>
          <a:p>
            <a:pPr algn="just"/>
            <a:r>
              <a:rPr lang="it-IT" dirty="0">
                <a:solidFill>
                  <a:schemeClr val="accent6">
                    <a:lumMod val="75000"/>
                  </a:schemeClr>
                </a:solidFill>
              </a:rPr>
              <a:t>Istituisce il codice tributo 6914 da utilizzarsi nella sezione Erario del </a:t>
            </a:r>
            <a:r>
              <a:rPr lang="it-IT" dirty="0" err="1">
                <a:solidFill>
                  <a:schemeClr val="accent6">
                    <a:lumMod val="75000"/>
                  </a:schemeClr>
                </a:solidFill>
              </a:rPr>
              <a:t>mod</a:t>
            </a:r>
            <a:r>
              <a:rPr lang="it-IT" dirty="0">
                <a:solidFill>
                  <a:schemeClr val="accent6">
                    <a:lumMod val="75000"/>
                  </a:schemeClr>
                </a:solidFill>
              </a:rPr>
              <a:t> F24 e con possibilità di utilizzo dello stesso codice a partire dal 25 marzo 2020;</a:t>
            </a:r>
          </a:p>
          <a:p>
            <a:pPr algn="just"/>
            <a:endParaRPr lang="it-IT" sz="1300" dirty="0">
              <a:solidFill>
                <a:schemeClr val="accent6">
                  <a:lumMod val="75000"/>
                </a:schemeClr>
              </a:solidFill>
            </a:endParaRPr>
          </a:p>
          <a:p>
            <a:pPr algn="just"/>
            <a:r>
              <a:rPr lang="it-IT" dirty="0">
                <a:solidFill>
                  <a:schemeClr val="accent6">
                    <a:lumMod val="75000"/>
                  </a:schemeClr>
                </a:solidFill>
              </a:rPr>
              <a:t>Chi ha effettuato compensazione nel periodo ricompreso tra il 25 marzo 2020 ed il 2 aprile 2020 senza aver pagato il canone è sanzionabile?  </a:t>
            </a:r>
          </a:p>
          <a:p>
            <a:pPr marL="0" indent="0" algn="just">
              <a:buNone/>
            </a:pPr>
            <a:r>
              <a:rPr lang="it-IT" b="1" dirty="0">
                <a:solidFill>
                  <a:schemeClr val="accent6">
                    <a:lumMod val="75000"/>
                  </a:schemeClr>
                </a:solidFill>
              </a:rPr>
              <a:t>   NO LEGGE 212/2000 (STATUTO  DEL CONTRIBUENTE) ART. 10 (TUTELA</a:t>
            </a:r>
          </a:p>
          <a:p>
            <a:pPr marL="0" indent="0" algn="just">
              <a:buNone/>
            </a:pPr>
            <a:r>
              <a:rPr lang="it-IT" b="1" dirty="0">
                <a:solidFill>
                  <a:schemeClr val="accent6">
                    <a:lumMod val="75000"/>
                  </a:schemeClr>
                </a:solidFill>
              </a:rPr>
              <a:t>   DELL’AFFIDAMENTO E DELLA BUONA FEDE. ERRORI DEL CONTRIBUENTE)   </a:t>
            </a:r>
            <a:r>
              <a:rPr lang="it-IT" dirty="0">
                <a:solidFill>
                  <a:schemeClr val="accent6">
                    <a:lumMod val="75000"/>
                  </a:schemeClr>
                </a:solidFill>
              </a:rPr>
              <a:t> </a:t>
            </a:r>
          </a:p>
        </p:txBody>
      </p:sp>
      <p:pic>
        <p:nvPicPr>
          <p:cNvPr id="4" name="Immagine 3">
            <a:extLst>
              <a:ext uri="{FF2B5EF4-FFF2-40B4-BE49-F238E27FC236}">
                <a16:creationId xmlns:a16="http://schemas.microsoft.com/office/drawing/2014/main" id="{2CA480B1-AF00-456C-8BA5-AA4B0C11200C}"/>
              </a:ext>
            </a:extLst>
          </p:cNvPr>
          <p:cNvPicPr>
            <a:picLocks noChangeAspect="1"/>
          </p:cNvPicPr>
          <p:nvPr/>
        </p:nvPicPr>
        <p:blipFill>
          <a:blip r:embed="rId2"/>
          <a:stretch>
            <a:fillRect/>
          </a:stretch>
        </p:blipFill>
        <p:spPr>
          <a:xfrm>
            <a:off x="383783" y="442943"/>
            <a:ext cx="6120914" cy="749873"/>
          </a:xfrm>
          <a:prstGeom prst="rect">
            <a:avLst/>
          </a:prstGeom>
        </p:spPr>
      </p:pic>
    </p:spTree>
    <p:extLst>
      <p:ext uri="{BB962C8B-B14F-4D97-AF65-F5344CB8AC3E}">
        <p14:creationId xmlns:p14="http://schemas.microsoft.com/office/powerpoint/2010/main" val="1410378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681F55-2100-40CB-B2CC-495371F0EB4F}"/>
              </a:ext>
            </a:extLst>
          </p:cNvPr>
          <p:cNvSpPr>
            <a:spLocks noGrp="1"/>
          </p:cNvSpPr>
          <p:nvPr>
            <p:ph type="title"/>
          </p:nvPr>
        </p:nvSpPr>
        <p:spPr/>
        <p:txBody>
          <a:bodyPr/>
          <a:lstStyle/>
          <a:p>
            <a:pPr algn="ctr"/>
            <a:r>
              <a:rPr lang="it-IT" sz="3200" b="1" dirty="0">
                <a:solidFill>
                  <a:schemeClr val="accent1"/>
                </a:solidFill>
                <a:latin typeface="+mn-lt"/>
                <a:cs typeface="Arial" panose="020B0604020202020204" pitchFamily="34" charset="0"/>
              </a:rPr>
              <a:t>CREDITO DI IMPOSTA PER CANONI DI LOCAZIONE</a:t>
            </a:r>
          </a:p>
        </p:txBody>
      </p:sp>
      <p:sp>
        <p:nvSpPr>
          <p:cNvPr id="3" name="Segnaposto contenuto 2">
            <a:extLst>
              <a:ext uri="{FF2B5EF4-FFF2-40B4-BE49-F238E27FC236}">
                <a16:creationId xmlns:a16="http://schemas.microsoft.com/office/drawing/2014/main" id="{29D73611-0D0D-407D-86F6-9B68E2215FF9}"/>
              </a:ext>
            </a:extLst>
          </p:cNvPr>
          <p:cNvSpPr>
            <a:spLocks noGrp="1"/>
          </p:cNvSpPr>
          <p:nvPr>
            <p:ph idx="1"/>
          </p:nvPr>
        </p:nvSpPr>
        <p:spPr/>
        <p:txBody>
          <a:bodyPr/>
          <a:lstStyle/>
          <a:p>
            <a:pPr marL="0" indent="0" algn="just">
              <a:buNone/>
            </a:pPr>
            <a:endParaRPr lang="it-IT" b="1" dirty="0"/>
          </a:p>
          <a:p>
            <a:pPr marL="0" indent="0">
              <a:buNone/>
            </a:pPr>
            <a:r>
              <a:rPr lang="it-IT" b="1" dirty="0">
                <a:solidFill>
                  <a:schemeClr val="accent6">
                    <a:lumMod val="75000"/>
                  </a:schemeClr>
                </a:solidFill>
              </a:rPr>
              <a:t>	IL DECRETO LEGGE DEL 17 MARZO 2020 N. 18 NON PREVEDE</a:t>
            </a:r>
          </a:p>
          <a:p>
            <a:pPr marL="0" indent="0">
              <a:buNone/>
            </a:pPr>
            <a:r>
              <a:rPr lang="it-IT" b="1" dirty="0">
                <a:solidFill>
                  <a:schemeClr val="accent6">
                    <a:lumMod val="75000"/>
                  </a:schemeClr>
                </a:solidFill>
              </a:rPr>
              <a:t>	TRA I SOGGETTI BENEFICIARI  DEL CREDITO DI IMPOSTA </a:t>
            </a:r>
          </a:p>
          <a:p>
            <a:pPr marL="0" indent="0">
              <a:buNone/>
            </a:pPr>
            <a:r>
              <a:rPr lang="it-IT" b="1" dirty="0">
                <a:solidFill>
                  <a:schemeClr val="accent6">
                    <a:lumMod val="75000"/>
                  </a:schemeClr>
                </a:solidFill>
              </a:rPr>
              <a:t>	PER I CANONI DI LOCAZIONE GLI ENTI DEL TERZO SETTORE </a:t>
            </a:r>
          </a:p>
          <a:p>
            <a:pPr marL="0" indent="0">
              <a:buNone/>
            </a:pPr>
            <a:r>
              <a:rPr lang="it-IT" b="1" dirty="0">
                <a:solidFill>
                  <a:schemeClr val="accent6">
                    <a:lumMod val="75000"/>
                  </a:schemeClr>
                </a:solidFill>
              </a:rPr>
              <a:t>	SE NON LIMITATAMENTE ALLE ATTIVITA’ COMMERCIALI </a:t>
            </a:r>
          </a:p>
          <a:p>
            <a:pPr marL="0" indent="0">
              <a:buNone/>
            </a:pPr>
            <a:r>
              <a:rPr lang="it-IT" b="1" dirty="0">
                <a:solidFill>
                  <a:schemeClr val="accent6">
                    <a:lumMod val="75000"/>
                  </a:schemeClr>
                </a:solidFill>
              </a:rPr>
              <a:t>	ESERCITATE A SUPPORTO DELL’ATTIVITA’ ISTITUZIONALE.</a:t>
            </a:r>
          </a:p>
        </p:txBody>
      </p:sp>
      <p:pic>
        <p:nvPicPr>
          <p:cNvPr id="4" name="Immagine 3">
            <a:extLst>
              <a:ext uri="{FF2B5EF4-FFF2-40B4-BE49-F238E27FC236}">
                <a16:creationId xmlns:a16="http://schemas.microsoft.com/office/drawing/2014/main" id="{F398B40B-EADB-418C-8715-14795D672556}"/>
              </a:ext>
            </a:extLst>
          </p:cNvPr>
          <p:cNvPicPr>
            <a:picLocks noChangeAspect="1"/>
          </p:cNvPicPr>
          <p:nvPr/>
        </p:nvPicPr>
        <p:blipFill>
          <a:blip r:embed="rId2"/>
          <a:stretch>
            <a:fillRect/>
          </a:stretch>
        </p:blipFill>
        <p:spPr>
          <a:xfrm>
            <a:off x="312663" y="446405"/>
            <a:ext cx="6120914" cy="749873"/>
          </a:xfrm>
          <a:prstGeom prst="rect">
            <a:avLst/>
          </a:prstGeom>
        </p:spPr>
      </p:pic>
    </p:spTree>
    <p:extLst>
      <p:ext uri="{BB962C8B-B14F-4D97-AF65-F5344CB8AC3E}">
        <p14:creationId xmlns:p14="http://schemas.microsoft.com/office/powerpoint/2010/main" val="423457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7F5F07-5FC9-4792-B274-343C4CE4405D}"/>
              </a:ext>
            </a:extLst>
          </p:cNvPr>
          <p:cNvSpPr>
            <a:spLocks noGrp="1"/>
          </p:cNvSpPr>
          <p:nvPr>
            <p:ph type="title"/>
          </p:nvPr>
        </p:nvSpPr>
        <p:spPr/>
        <p:txBody>
          <a:bodyPr/>
          <a:lstStyle/>
          <a:p>
            <a:pPr algn="ctr"/>
            <a:r>
              <a:rPr lang="it-IT" sz="3200" b="1" dirty="0">
                <a:solidFill>
                  <a:schemeClr val="accent1"/>
                </a:solidFill>
                <a:latin typeface="+mn-lt"/>
                <a:cs typeface="Arial" panose="020B0604020202020204" pitchFamily="34" charset="0"/>
              </a:rPr>
              <a:t>CREDITO DI IMPOSTA PER CANONI DI LOCAZIONE</a:t>
            </a:r>
          </a:p>
        </p:txBody>
      </p:sp>
      <p:sp>
        <p:nvSpPr>
          <p:cNvPr id="3" name="Segnaposto contenuto 2">
            <a:extLst>
              <a:ext uri="{FF2B5EF4-FFF2-40B4-BE49-F238E27FC236}">
                <a16:creationId xmlns:a16="http://schemas.microsoft.com/office/drawing/2014/main" id="{81362113-DE2C-40B6-9A68-D762E0A393CC}"/>
              </a:ext>
            </a:extLst>
          </p:cNvPr>
          <p:cNvSpPr>
            <a:spLocks noGrp="1"/>
          </p:cNvSpPr>
          <p:nvPr>
            <p:ph idx="1"/>
          </p:nvPr>
        </p:nvSpPr>
        <p:spPr>
          <a:xfrm>
            <a:off x="838200" y="1543050"/>
            <a:ext cx="10515600" cy="4949825"/>
          </a:xfrm>
        </p:spPr>
        <p:txBody>
          <a:bodyPr>
            <a:normAutofit fontScale="92500" lnSpcReduction="20000"/>
          </a:bodyPr>
          <a:lstStyle/>
          <a:p>
            <a:pPr marL="0" indent="0" algn="ctr">
              <a:buNone/>
            </a:pPr>
            <a:r>
              <a:rPr lang="it-IT" sz="3000" b="1" dirty="0">
                <a:solidFill>
                  <a:schemeClr val="accent6">
                    <a:lumMod val="75000"/>
                  </a:schemeClr>
                </a:solidFill>
              </a:rPr>
              <a:t>D.L. del 19 maggio 2020 n. 34 (Decreto Rilancio Italia), art. 28</a:t>
            </a:r>
          </a:p>
          <a:p>
            <a:pPr marL="0" indent="0" algn="just">
              <a:lnSpc>
                <a:spcPct val="170000"/>
              </a:lnSpc>
              <a:buNone/>
            </a:pPr>
            <a:r>
              <a:rPr lang="it-IT" dirty="0">
                <a:solidFill>
                  <a:schemeClr val="accent6">
                    <a:lumMod val="75000"/>
                  </a:schemeClr>
                </a:solidFill>
              </a:rPr>
              <a:t>istituisce un credito di imposta sui canoni di locazione che:</a:t>
            </a:r>
          </a:p>
          <a:p>
            <a:pPr marL="0" indent="0" algn="just">
              <a:lnSpc>
                <a:spcPct val="170000"/>
              </a:lnSpc>
              <a:buNone/>
            </a:pPr>
            <a:endParaRPr lang="it-IT" sz="900" dirty="0">
              <a:solidFill>
                <a:schemeClr val="accent6">
                  <a:lumMod val="75000"/>
                </a:schemeClr>
              </a:solidFill>
            </a:endParaRPr>
          </a:p>
          <a:p>
            <a:pPr algn="just"/>
            <a:r>
              <a:rPr lang="it-IT" dirty="0">
                <a:solidFill>
                  <a:schemeClr val="accent6">
                    <a:lumMod val="75000"/>
                  </a:schemeClr>
                </a:solidFill>
              </a:rPr>
              <a:t>Conferma l’aliquota del credito di imposta;</a:t>
            </a:r>
          </a:p>
          <a:p>
            <a:pPr marL="0" indent="0" algn="just">
              <a:buNone/>
            </a:pPr>
            <a:endParaRPr lang="it-IT" sz="1400" u="sng" dirty="0">
              <a:solidFill>
                <a:schemeClr val="accent6">
                  <a:lumMod val="75000"/>
                </a:schemeClr>
              </a:solidFill>
            </a:endParaRPr>
          </a:p>
          <a:p>
            <a:pPr algn="just"/>
            <a:r>
              <a:rPr lang="it-IT" dirty="0">
                <a:solidFill>
                  <a:schemeClr val="accent6">
                    <a:lumMod val="75000"/>
                  </a:schemeClr>
                </a:solidFill>
              </a:rPr>
              <a:t>Amplia la platea di soggetti che possono beneficiare del credito di imposta;</a:t>
            </a:r>
            <a:endParaRPr lang="it-IT" u="sng" dirty="0">
              <a:solidFill>
                <a:schemeClr val="accent6">
                  <a:lumMod val="75000"/>
                </a:schemeClr>
              </a:solidFill>
            </a:endParaRPr>
          </a:p>
          <a:p>
            <a:pPr algn="just"/>
            <a:endParaRPr lang="it-IT" sz="1400" u="sng" dirty="0">
              <a:solidFill>
                <a:schemeClr val="accent6">
                  <a:lumMod val="75000"/>
                </a:schemeClr>
              </a:solidFill>
            </a:endParaRPr>
          </a:p>
          <a:p>
            <a:pPr algn="just"/>
            <a:r>
              <a:rPr lang="it-IT" dirty="0">
                <a:solidFill>
                  <a:schemeClr val="accent6">
                    <a:lumMod val="75000"/>
                  </a:schemeClr>
                </a:solidFill>
              </a:rPr>
              <a:t>Amplia il periodo agevolabile;</a:t>
            </a:r>
          </a:p>
          <a:p>
            <a:pPr algn="just"/>
            <a:endParaRPr lang="it-IT" sz="1400" dirty="0">
              <a:solidFill>
                <a:schemeClr val="accent6">
                  <a:lumMod val="75000"/>
                </a:schemeClr>
              </a:solidFill>
            </a:endParaRPr>
          </a:p>
          <a:p>
            <a:pPr algn="just"/>
            <a:r>
              <a:rPr lang="it-IT" dirty="0">
                <a:solidFill>
                  <a:schemeClr val="accent6">
                    <a:lumMod val="75000"/>
                  </a:schemeClr>
                </a:solidFill>
              </a:rPr>
              <a:t>Amplia le categorie catastali interessate dall’agevolazione;</a:t>
            </a:r>
          </a:p>
          <a:p>
            <a:pPr marL="0" indent="0" algn="just">
              <a:buNone/>
            </a:pPr>
            <a:endParaRPr lang="it-IT" sz="1400" dirty="0">
              <a:solidFill>
                <a:schemeClr val="accent6">
                  <a:lumMod val="75000"/>
                </a:schemeClr>
              </a:solidFill>
            </a:endParaRPr>
          </a:p>
          <a:p>
            <a:pPr algn="just"/>
            <a:r>
              <a:rPr lang="it-IT" dirty="0">
                <a:solidFill>
                  <a:schemeClr val="accent6">
                    <a:lumMod val="75000"/>
                  </a:schemeClr>
                </a:solidFill>
              </a:rPr>
              <a:t>Introduce delle soglie di variazione del fatturato per accedere all’agevolazione;</a:t>
            </a:r>
          </a:p>
          <a:p>
            <a:pPr marL="0" indent="0" algn="just">
              <a:buNone/>
            </a:pPr>
            <a:endParaRPr lang="it-IT" dirty="0">
              <a:solidFill>
                <a:schemeClr val="accent6">
                  <a:lumMod val="75000"/>
                </a:schemeClr>
              </a:solidFill>
            </a:endParaRPr>
          </a:p>
          <a:p>
            <a:pPr marL="0" indent="0" algn="just">
              <a:buNone/>
            </a:pPr>
            <a:endParaRPr lang="it-IT" dirty="0"/>
          </a:p>
          <a:p>
            <a:pPr marL="0" indent="0" algn="just">
              <a:buNone/>
            </a:pPr>
            <a:endParaRPr lang="it-IT" dirty="0"/>
          </a:p>
          <a:p>
            <a:pPr algn="just"/>
            <a:endParaRPr lang="it-IT" b="1" dirty="0"/>
          </a:p>
          <a:p>
            <a:pPr marL="0" indent="0" algn="just">
              <a:buNone/>
            </a:pPr>
            <a:endParaRPr lang="it-IT" b="1" dirty="0"/>
          </a:p>
        </p:txBody>
      </p:sp>
      <p:pic>
        <p:nvPicPr>
          <p:cNvPr id="4" name="Immagine 3">
            <a:extLst>
              <a:ext uri="{FF2B5EF4-FFF2-40B4-BE49-F238E27FC236}">
                <a16:creationId xmlns:a16="http://schemas.microsoft.com/office/drawing/2014/main" id="{10A0EDD8-FE14-4126-AE51-EF5ACD865A5A}"/>
              </a:ext>
            </a:extLst>
          </p:cNvPr>
          <p:cNvPicPr>
            <a:picLocks noChangeAspect="1"/>
          </p:cNvPicPr>
          <p:nvPr/>
        </p:nvPicPr>
        <p:blipFill>
          <a:blip r:embed="rId2"/>
          <a:stretch>
            <a:fillRect/>
          </a:stretch>
        </p:blipFill>
        <p:spPr>
          <a:xfrm>
            <a:off x="393943" y="542925"/>
            <a:ext cx="6120914" cy="749873"/>
          </a:xfrm>
          <a:prstGeom prst="rect">
            <a:avLst/>
          </a:prstGeom>
        </p:spPr>
      </p:pic>
    </p:spTree>
    <p:extLst>
      <p:ext uri="{BB962C8B-B14F-4D97-AF65-F5344CB8AC3E}">
        <p14:creationId xmlns:p14="http://schemas.microsoft.com/office/powerpoint/2010/main" val="253416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23D870-97B6-4E82-809B-BB231E190DDC}"/>
              </a:ext>
            </a:extLst>
          </p:cNvPr>
          <p:cNvSpPr>
            <a:spLocks noGrp="1"/>
          </p:cNvSpPr>
          <p:nvPr>
            <p:ph type="title"/>
          </p:nvPr>
        </p:nvSpPr>
        <p:spPr/>
        <p:txBody>
          <a:bodyPr/>
          <a:lstStyle/>
          <a:p>
            <a:pPr algn="ctr"/>
            <a:r>
              <a:rPr lang="it-IT" sz="3200" b="1" dirty="0">
                <a:solidFill>
                  <a:schemeClr val="accent1"/>
                </a:solidFill>
                <a:latin typeface="+mn-lt"/>
                <a:cs typeface="Arial" panose="020B0604020202020204" pitchFamily="34" charset="0"/>
              </a:rPr>
              <a:t>CREDITO DI IMPOSTA PER CANONI DI LOCAZIONE</a:t>
            </a:r>
          </a:p>
        </p:txBody>
      </p:sp>
      <p:sp>
        <p:nvSpPr>
          <p:cNvPr id="3" name="Segnaposto contenuto 2">
            <a:extLst>
              <a:ext uri="{FF2B5EF4-FFF2-40B4-BE49-F238E27FC236}">
                <a16:creationId xmlns:a16="http://schemas.microsoft.com/office/drawing/2014/main" id="{3827A153-7323-47B5-9A9D-79C35C6CC6DF}"/>
              </a:ext>
            </a:extLst>
          </p:cNvPr>
          <p:cNvSpPr>
            <a:spLocks noGrp="1"/>
          </p:cNvSpPr>
          <p:nvPr>
            <p:ph idx="1"/>
          </p:nvPr>
        </p:nvSpPr>
        <p:spPr>
          <a:xfrm>
            <a:off x="838200" y="1553227"/>
            <a:ext cx="10515600" cy="4623736"/>
          </a:xfrm>
        </p:spPr>
        <p:txBody>
          <a:bodyPr/>
          <a:lstStyle/>
          <a:p>
            <a:pPr marL="0" indent="0" algn="ctr">
              <a:buNone/>
            </a:pPr>
            <a:r>
              <a:rPr lang="it-IT" b="1" dirty="0">
                <a:solidFill>
                  <a:schemeClr val="accent6">
                    <a:lumMod val="75000"/>
                  </a:schemeClr>
                </a:solidFill>
              </a:rPr>
              <a:t>D.L. del 19 maggio 2020 n. 34 (Decreto Rilancio Italia), art. 28</a:t>
            </a:r>
          </a:p>
          <a:p>
            <a:pPr marL="0" indent="0" algn="ctr">
              <a:buNone/>
            </a:pPr>
            <a:endParaRPr lang="it-IT" b="1" dirty="0">
              <a:solidFill>
                <a:schemeClr val="accent6">
                  <a:lumMod val="75000"/>
                </a:schemeClr>
              </a:solidFill>
            </a:endParaRPr>
          </a:p>
          <a:p>
            <a:pPr marL="0" indent="0" algn="ctr">
              <a:buNone/>
            </a:pPr>
            <a:r>
              <a:rPr lang="it-IT" b="1" dirty="0">
                <a:solidFill>
                  <a:schemeClr val="accent6">
                    <a:lumMod val="75000"/>
                  </a:schemeClr>
                </a:solidFill>
              </a:rPr>
              <a:t>Aliquota del credito di imposta</a:t>
            </a:r>
          </a:p>
          <a:p>
            <a:pPr marL="0" indent="0" algn="just">
              <a:buNone/>
            </a:pPr>
            <a:endParaRPr lang="it-IT" dirty="0">
              <a:solidFill>
                <a:schemeClr val="accent6">
                  <a:lumMod val="75000"/>
                </a:schemeClr>
              </a:solidFill>
            </a:endParaRPr>
          </a:p>
          <a:p>
            <a:pPr marL="0" indent="0">
              <a:buNone/>
            </a:pPr>
            <a:r>
              <a:rPr lang="it-IT" dirty="0">
                <a:solidFill>
                  <a:schemeClr val="accent6">
                    <a:lumMod val="75000"/>
                  </a:schemeClr>
                </a:solidFill>
              </a:rPr>
              <a:t>	Il D.L n. 34/2020 conferma il credito di imposta sui canoni di </a:t>
            </a:r>
          </a:p>
          <a:p>
            <a:pPr marL="0" indent="0">
              <a:buNone/>
            </a:pPr>
            <a:r>
              <a:rPr lang="it-IT" dirty="0">
                <a:solidFill>
                  <a:schemeClr val="accent6">
                    <a:lumMod val="75000"/>
                  </a:schemeClr>
                </a:solidFill>
              </a:rPr>
              <a:t>	locazione in ragione del 60% dell’ammontare dei canoni di</a:t>
            </a:r>
          </a:p>
          <a:p>
            <a:pPr marL="0" indent="0">
              <a:buNone/>
            </a:pPr>
            <a:r>
              <a:rPr lang="it-IT" dirty="0">
                <a:solidFill>
                  <a:schemeClr val="accent6">
                    <a:lumMod val="75000"/>
                  </a:schemeClr>
                </a:solidFill>
              </a:rPr>
              <a:t>	 locazione, di leasing o ci concessione di immobili    </a:t>
            </a:r>
          </a:p>
          <a:p>
            <a:pPr marL="0" indent="0">
              <a:buNone/>
            </a:pPr>
            <a:r>
              <a:rPr lang="it-IT" dirty="0">
                <a:solidFill>
                  <a:schemeClr val="accent6">
                    <a:lumMod val="75000"/>
                  </a:schemeClr>
                </a:solidFill>
              </a:rPr>
              <a:t>           effettivamente versati.</a:t>
            </a:r>
          </a:p>
        </p:txBody>
      </p:sp>
      <p:pic>
        <p:nvPicPr>
          <p:cNvPr id="4" name="Immagine 3">
            <a:extLst>
              <a:ext uri="{FF2B5EF4-FFF2-40B4-BE49-F238E27FC236}">
                <a16:creationId xmlns:a16="http://schemas.microsoft.com/office/drawing/2014/main" id="{9B88370C-F31C-4A85-BEA5-94C67549699B}"/>
              </a:ext>
            </a:extLst>
          </p:cNvPr>
          <p:cNvPicPr>
            <a:picLocks noChangeAspect="1"/>
          </p:cNvPicPr>
          <p:nvPr/>
        </p:nvPicPr>
        <p:blipFill>
          <a:blip r:embed="rId2"/>
          <a:stretch>
            <a:fillRect/>
          </a:stretch>
        </p:blipFill>
        <p:spPr>
          <a:xfrm>
            <a:off x="312663" y="453103"/>
            <a:ext cx="6120914" cy="749873"/>
          </a:xfrm>
          <a:prstGeom prst="rect">
            <a:avLst/>
          </a:prstGeom>
        </p:spPr>
      </p:pic>
    </p:spTree>
    <p:extLst>
      <p:ext uri="{BB962C8B-B14F-4D97-AF65-F5344CB8AC3E}">
        <p14:creationId xmlns:p14="http://schemas.microsoft.com/office/powerpoint/2010/main" val="135695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86D367-72A4-467C-8AAB-34296E80F643}"/>
              </a:ext>
            </a:extLst>
          </p:cNvPr>
          <p:cNvSpPr>
            <a:spLocks noGrp="1"/>
          </p:cNvSpPr>
          <p:nvPr>
            <p:ph type="title"/>
          </p:nvPr>
        </p:nvSpPr>
        <p:spPr/>
        <p:txBody>
          <a:bodyPr/>
          <a:lstStyle/>
          <a:p>
            <a:pPr algn="ctr"/>
            <a:r>
              <a:rPr lang="it-IT" sz="3200" b="1" dirty="0">
                <a:solidFill>
                  <a:schemeClr val="accent1"/>
                </a:solidFill>
                <a:latin typeface="+mn-lt"/>
                <a:cs typeface="Arial" panose="020B0604020202020204" pitchFamily="34" charset="0"/>
              </a:rPr>
              <a:t>CREDITO DI IMPOSTA PER CANONI DI LOCAZIONE</a:t>
            </a:r>
            <a:endParaRPr lang="it-IT" sz="3200" dirty="0">
              <a:solidFill>
                <a:schemeClr val="accent1"/>
              </a:solidFill>
              <a:latin typeface="+mn-lt"/>
            </a:endParaRPr>
          </a:p>
        </p:txBody>
      </p:sp>
      <p:sp>
        <p:nvSpPr>
          <p:cNvPr id="3" name="Segnaposto contenuto 2">
            <a:extLst>
              <a:ext uri="{FF2B5EF4-FFF2-40B4-BE49-F238E27FC236}">
                <a16:creationId xmlns:a16="http://schemas.microsoft.com/office/drawing/2014/main" id="{34CBB2FD-8888-4281-9288-51696273ED31}"/>
              </a:ext>
            </a:extLst>
          </p:cNvPr>
          <p:cNvSpPr>
            <a:spLocks noGrp="1"/>
          </p:cNvSpPr>
          <p:nvPr>
            <p:ph idx="1"/>
          </p:nvPr>
        </p:nvSpPr>
        <p:spPr>
          <a:xfrm>
            <a:off x="838200" y="1392554"/>
            <a:ext cx="10515600" cy="4832882"/>
          </a:xfrm>
        </p:spPr>
        <p:txBody>
          <a:bodyPr>
            <a:normAutofit fontScale="85000" lnSpcReduction="20000"/>
          </a:bodyPr>
          <a:lstStyle/>
          <a:p>
            <a:pPr marL="0" indent="0" algn="ctr">
              <a:buNone/>
            </a:pPr>
            <a:r>
              <a:rPr lang="it-IT" sz="3300" b="1" dirty="0">
                <a:solidFill>
                  <a:schemeClr val="accent6">
                    <a:lumMod val="75000"/>
                  </a:schemeClr>
                </a:solidFill>
              </a:rPr>
              <a:t>D.L. del 19 maggio 2020 n. 34 (Decreto Rilancio Italia), art. 28</a:t>
            </a:r>
          </a:p>
          <a:p>
            <a:pPr marL="0" indent="0" algn="ctr">
              <a:buNone/>
            </a:pPr>
            <a:endParaRPr lang="it-IT" sz="900" b="1" dirty="0">
              <a:solidFill>
                <a:schemeClr val="accent6">
                  <a:lumMod val="75000"/>
                </a:schemeClr>
              </a:solidFill>
            </a:endParaRPr>
          </a:p>
          <a:p>
            <a:pPr marL="0" indent="0" algn="ctr">
              <a:buNone/>
            </a:pPr>
            <a:r>
              <a:rPr lang="it-IT" sz="3300" b="1" dirty="0">
                <a:solidFill>
                  <a:schemeClr val="accent6">
                    <a:lumMod val="75000"/>
                  </a:schemeClr>
                </a:solidFill>
              </a:rPr>
              <a:t>Soggetti beneficiari</a:t>
            </a:r>
          </a:p>
          <a:p>
            <a:pPr marL="0" indent="0" algn="ctr">
              <a:buNone/>
            </a:pPr>
            <a:endParaRPr lang="it-IT" sz="900" b="1" dirty="0">
              <a:solidFill>
                <a:schemeClr val="accent6">
                  <a:lumMod val="75000"/>
                </a:schemeClr>
              </a:solidFill>
            </a:endParaRPr>
          </a:p>
          <a:p>
            <a:pPr marL="0" indent="0" algn="just">
              <a:buNone/>
            </a:pPr>
            <a:r>
              <a:rPr lang="it-IT" dirty="0">
                <a:solidFill>
                  <a:schemeClr val="accent6">
                    <a:lumMod val="75000"/>
                  </a:schemeClr>
                </a:solidFill>
              </a:rPr>
              <a:t>Possono usufruire del Credito di Imposta:</a:t>
            </a:r>
          </a:p>
          <a:p>
            <a:pPr marL="0" indent="0" algn="just">
              <a:buNone/>
            </a:pPr>
            <a:endParaRPr lang="it-IT" sz="900" dirty="0">
              <a:solidFill>
                <a:schemeClr val="accent6">
                  <a:lumMod val="75000"/>
                </a:schemeClr>
              </a:solidFill>
            </a:endParaRPr>
          </a:p>
          <a:p>
            <a:pPr algn="just"/>
            <a:r>
              <a:rPr lang="it-IT" dirty="0">
                <a:solidFill>
                  <a:schemeClr val="accent6">
                    <a:lumMod val="75000"/>
                  </a:schemeClr>
                </a:solidFill>
              </a:rPr>
              <a:t>ai soggetti esercenti attività d'impresa, arte o professione, con ricavi o compensi non superiori a 5 milioni di euro nel periodo d'imposta precedente a quello in corso alla data di entrata in vigore del presente decreto;</a:t>
            </a:r>
          </a:p>
          <a:p>
            <a:pPr algn="just"/>
            <a:endParaRPr lang="it-IT" sz="900" dirty="0">
              <a:solidFill>
                <a:schemeClr val="accent6">
                  <a:lumMod val="75000"/>
                </a:schemeClr>
              </a:solidFill>
            </a:endParaRPr>
          </a:p>
          <a:p>
            <a:pPr algn="just"/>
            <a:r>
              <a:rPr lang="it-IT" dirty="0">
                <a:solidFill>
                  <a:schemeClr val="accent6">
                    <a:lumMod val="75000"/>
                  </a:schemeClr>
                </a:solidFill>
              </a:rPr>
              <a:t>le strutture alberghiere e agrituristiche indipendentemente dal volume di ricavi e compensi registrato nel periodo d'imposta precedente;</a:t>
            </a:r>
          </a:p>
          <a:p>
            <a:pPr algn="just"/>
            <a:endParaRPr lang="it-IT" sz="900" dirty="0">
              <a:solidFill>
                <a:schemeClr val="accent6">
                  <a:lumMod val="75000"/>
                </a:schemeClr>
              </a:solidFill>
            </a:endParaRPr>
          </a:p>
          <a:p>
            <a:pPr algn="just"/>
            <a:r>
              <a:rPr lang="it-IT" dirty="0">
                <a:solidFill>
                  <a:schemeClr val="accent6">
                    <a:lumMod val="75000"/>
                  </a:schemeClr>
                </a:solidFill>
              </a:rPr>
              <a:t>gli enti non commerciali, compresi gli enti del terzo settore e gli enti religiosi civilmente riconosciuti</a:t>
            </a:r>
          </a:p>
          <a:p>
            <a:endParaRPr lang="it-IT" dirty="0"/>
          </a:p>
          <a:p>
            <a:endParaRPr lang="it-IT" dirty="0"/>
          </a:p>
          <a:p>
            <a:endParaRPr lang="it-IT" dirty="0"/>
          </a:p>
        </p:txBody>
      </p:sp>
      <p:pic>
        <p:nvPicPr>
          <p:cNvPr id="4" name="Immagine 3">
            <a:extLst>
              <a:ext uri="{FF2B5EF4-FFF2-40B4-BE49-F238E27FC236}">
                <a16:creationId xmlns:a16="http://schemas.microsoft.com/office/drawing/2014/main" id="{53D5CCAB-0E86-4D72-9811-808BD715CBE9}"/>
              </a:ext>
            </a:extLst>
          </p:cNvPr>
          <p:cNvPicPr>
            <a:picLocks noChangeAspect="1"/>
          </p:cNvPicPr>
          <p:nvPr/>
        </p:nvPicPr>
        <p:blipFill>
          <a:blip r:embed="rId2"/>
          <a:stretch>
            <a:fillRect/>
          </a:stretch>
        </p:blipFill>
        <p:spPr>
          <a:xfrm>
            <a:off x="393943" y="503903"/>
            <a:ext cx="6120914" cy="749873"/>
          </a:xfrm>
          <a:prstGeom prst="rect">
            <a:avLst/>
          </a:prstGeom>
        </p:spPr>
      </p:pic>
    </p:spTree>
    <p:extLst>
      <p:ext uri="{BB962C8B-B14F-4D97-AF65-F5344CB8AC3E}">
        <p14:creationId xmlns:p14="http://schemas.microsoft.com/office/powerpoint/2010/main" val="1609845067"/>
      </p:ext>
    </p:extLst>
  </p:cSld>
  <p:clrMapOvr>
    <a:masterClrMapping/>
  </p:clrMapOvr>
</p:sld>
</file>

<file path=ppt/theme/theme1.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TotalTime>
  <Words>3170</Words>
  <Application>Microsoft Office PowerPoint</Application>
  <PresentationFormat>Widescreen</PresentationFormat>
  <Paragraphs>281</Paragraphs>
  <Slides>37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37</vt:i4>
      </vt:variant>
    </vt:vector>
  </HeadingPairs>
  <TitlesOfParts>
    <vt:vector size="41" baseType="lpstr">
      <vt:lpstr>Arial</vt:lpstr>
      <vt:lpstr>Calibri</vt:lpstr>
      <vt:lpstr>Calibri Light</vt:lpstr>
      <vt:lpstr>Office Theme</vt:lpstr>
      <vt:lpstr>Presentazione standard di PowerPoint</vt:lpstr>
      <vt:lpstr>CREDITO DI IMPOSTA PER CANONI DI LOCAZIONE</vt:lpstr>
      <vt:lpstr>CREDITO DI IMPOSTA PER CANONI DI LOCAZIONE</vt:lpstr>
      <vt:lpstr>CREDITO DI IMPOSTA PER CANONI DI LOCAZIONE</vt:lpstr>
      <vt:lpstr>CREDITO DI IMPOSTA PER CANONI DI LOCAZIONE</vt:lpstr>
      <vt:lpstr>CREDITO DI IMPOSTA PER CANONI DI LOCAZIONE</vt:lpstr>
      <vt:lpstr>CREDITO DI IMPOSTA PER CANONI DI LOCAZIONE</vt:lpstr>
      <vt:lpstr>CREDITO DI IMPOSTA PER CANONI DI LOCAZIONE</vt:lpstr>
      <vt:lpstr>CREDITO DI IMPOSTA PER CANONI DI LOCAZIONE</vt:lpstr>
      <vt:lpstr>CREDITO DI IMPOSTA PER CANONI DI LOCAZIONE</vt:lpstr>
      <vt:lpstr>CREDITO DI IMPOSTA PER CANONI DI LOCAZIONE</vt:lpstr>
      <vt:lpstr>CREDITO DI IMPOSTA PER CANONI DI LOCAZIONE</vt:lpstr>
      <vt:lpstr>CREDITO DI IMPOSTA PER CANONI DI LOCAZIONE</vt:lpstr>
      <vt:lpstr>CREDITO DI IMPOSTA PER CANONI DI LOCAZIONE</vt:lpstr>
      <vt:lpstr>CREDITO DI IMPOSTA PER CANONI DI LOCAZIONE</vt:lpstr>
      <vt:lpstr>CREDITO DI IMPOSTA PER CANONI DI LOCAZIONE</vt:lpstr>
      <vt:lpstr>          CREDITO DI IMPOSTA PER LA SANIFICAZIONE E L’ACQUISTO DEI DPI</vt:lpstr>
      <vt:lpstr>CREDITO DI IMPOSTA PER LA SANIFICAZIONE E L’ACQUISTO DEI DPI</vt:lpstr>
      <vt:lpstr>CREDITO DI IMPOSTA PER LA SANIFICAZIONE E L’ACQUISTO DEI DPI</vt:lpstr>
      <vt:lpstr>CREDITO DI IMPOSTA PER LA SANIFICAZIONE E L’ACQUISTO DEI DPI</vt:lpstr>
      <vt:lpstr>    CREDITO DI IMPOSTA PER LA SANIFICAZIONE E L’ACQUISTO DEI DPI</vt:lpstr>
      <vt:lpstr>CREDITO DI IMPOSTA PER LA SANIFICAZIONE E L’ACQUISTO DEI DPI</vt:lpstr>
      <vt:lpstr>CREDITO I IMPOSTA PER LA SANIFICAZIONE E L’ACQUISTO DEI DPI</vt:lpstr>
      <vt:lpstr>CREDITO DI IMPOSTA PER LA SANIFICAZIONE E L’ACQUISTO DEI DPI</vt:lpstr>
      <vt:lpstr>CREDITO DI IMPOSTA PER LA SANIFICAZIONE E L’ACQUISTO DEI DPI</vt:lpstr>
      <vt:lpstr>CREDITO DI IMPOSTA PER LA SANIFICAZIONE E L’ACQUISTO DEI DPI</vt:lpstr>
      <vt:lpstr>CREDITO DI IMPOSTA PER L’ADEGUAMENTO DEI LUOGHI DI LAVORO</vt:lpstr>
      <vt:lpstr>   CREDITO DI IMPOSTA PER L’ADEGUAMENTO DEI LUOGHI DI LAVORO</vt:lpstr>
      <vt:lpstr>CREDITO DI IMPOSTA PER L’ADEGUAMENTO DEI LUOGHI DI LAVORO</vt:lpstr>
      <vt:lpstr>CREDITO DI IMPOSTA PER L’ADEGUAMENTO DEI LUOGHI DI LAVORO</vt:lpstr>
      <vt:lpstr>CREDITO DI IMPOSTA PER L’ADEGUAMENTO DEI LUOGHI DI LAVORO</vt:lpstr>
      <vt:lpstr>DISPOSIZIONI COMUNI AI CREDITI DI IMPOSTA</vt:lpstr>
      <vt:lpstr>INCREMENTO FONDO DEL TERZO SETTORE</vt:lpstr>
      <vt:lpstr>INCREMENTO FONDO DEL TERZO SETTORE</vt:lpstr>
      <vt:lpstr>EROGAZIONE 5 PER MILLE</vt:lpstr>
      <vt:lpstr>SOSTEGNO AL TERZO SETTORE NELLE REGIONI DEL MEZZOGIORNO</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Patrizia Collevecchio</dc:creator>
  <cp:lastModifiedBy>Patrizia Collevecchio</cp:lastModifiedBy>
  <cp:revision>7</cp:revision>
  <dcterms:created xsi:type="dcterms:W3CDTF">2020-06-17T12:22:53Z</dcterms:created>
  <dcterms:modified xsi:type="dcterms:W3CDTF">2020-06-17T13:04:46Z</dcterms:modified>
</cp:coreProperties>
</file>